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Lst>
  <p:notesMasterIdLst>
    <p:notesMasterId r:id="rId13"/>
  </p:notesMaster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notesMaster" Target="notesMasters/notesMaster1.xml"/><Relationship Id="rId14" Type="http://schemas.openxmlformats.org/officeDocument/2006/relationships/presProps" Target="presProps.xml"/><Relationship Id="rId15" Type="http://schemas.openxmlformats.org/officeDocument/2006/relationships/viewProps" Target="viewProps.xml"/><Relationship Id="rId16" Type="http://schemas.openxmlformats.org/officeDocument/2006/relationships/theme" Target="theme/theme1.xml"/><Relationship Id="rId17"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image" Target="../media/image-1-3.png"/><Relationship Id="rId5" Type="http://schemas.openxmlformats.org/officeDocument/2006/relationships/slideLayout" Target="../slideLayouts/slideLayout1.xml"/><Relationship Id="rId6"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10-1.png"/><Relationship Id="rId2" Type="http://schemas.openxmlformats.org/officeDocument/2006/relationships/image" Target="../media/image-10-2.png"/><Relationship Id="rId4" Type="http://schemas.openxmlformats.org/officeDocument/2006/relationships/slideLayout" Target="../slideLayouts/slideLayout1.xml"/><Relationship Id="rId5"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11-1.png"/><Relationship Id="rId2" Type="http://schemas.openxmlformats.org/officeDocument/2006/relationships/image" Target="../media/image-11-2.png"/><Relationship Id="rId4" Type="http://schemas.openxmlformats.org/officeDocument/2006/relationships/slideLayout" Target="../slideLayouts/slideLayout1.xml"/><Relationship Id="rId5" Type="http://schemas.openxmlformats.org/officeDocument/2006/relationships/notesSlide" Target="../notesSlides/notesSlide11.xml"/></Relationships>
</file>

<file path=ppt/slides/_rels/slide2.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2-1.png"/><Relationship Id="rId2" Type="http://schemas.openxmlformats.org/officeDocument/2006/relationships/image" Target="../media/image-2-2.png"/><Relationship Id="rId4" Type="http://schemas.openxmlformats.org/officeDocument/2006/relationships/slideLayout" Target="../slideLayouts/slideLayout1.xml"/><Relationship Id="rId5"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png"/><Relationship Id="rId5" Type="http://schemas.openxmlformats.org/officeDocument/2006/relationships/slideLayout" Target="../slideLayouts/slideLayout1.xml"/><Relationship Id="rId6"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7" Type="http://schemas.openxmlformats.org/officeDocument/2006/relationships/hyperlink" Target="https://gamma.app" TargetMode="External"/><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image" Target="../media/image-4-5.png"/><Relationship Id="rId6" Type="http://schemas.openxmlformats.org/officeDocument/2006/relationships/image" Target="../media/image-4-6.png"/><Relationship Id="rId8" Type="http://schemas.openxmlformats.org/officeDocument/2006/relationships/slideLayout" Target="../slideLayouts/slideLayout1.xml"/><Relationship Id="rId9"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5" Type="http://schemas.openxmlformats.org/officeDocument/2006/relationships/hyperlink" Target="https://gamma.app" TargetMode="External"/><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image" Target="../media/image-5-4.png"/><Relationship Id="rId6" Type="http://schemas.openxmlformats.org/officeDocument/2006/relationships/slideLayout" Target="../slideLayouts/slideLayout1.xml"/><Relationship Id="rId7"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6-1.png"/><Relationship Id="rId2" Type="http://schemas.openxmlformats.org/officeDocument/2006/relationships/image" Target="../media/image-6-2.png"/><Relationship Id="rId4" Type="http://schemas.openxmlformats.org/officeDocument/2006/relationships/slideLayout" Target="../slideLayouts/slideLayout1.xml"/><Relationship Id="rId5"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5" Type="http://schemas.openxmlformats.org/officeDocument/2006/relationships/slideLayout" Target="../slideLayouts/slideLayout1.xml"/><Relationship Id="rId6"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5" Type="http://schemas.openxmlformats.org/officeDocument/2006/relationships/slideLayout" Target="../slideLayouts/slideLayout1.xml"/><Relationship Id="rId6"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image" Target="../media/image-9-3.png"/><Relationship Id="rId5" Type="http://schemas.openxmlformats.org/officeDocument/2006/relationships/slideLayout" Target="../slideLayouts/slideLayout1.xml"/><Relationship Id="rId6"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pic>
        <p:nvPicPr>
          <p:cNvPr id="4" name="Image 1" descr="preencoded.png">    </p:cNvPr>
          <p:cNvPicPr>
            <a:picLocks noChangeAspect="1"/>
          </p:cNvPicPr>
          <p:nvPr/>
        </p:nvPicPr>
        <p:blipFill>
          <a:blip r:embed="rId2"/>
          <a:stretch>
            <a:fillRect/>
          </a:stretch>
        </p:blipFill>
        <p:spPr>
          <a:xfrm>
            <a:off x="0" y="0"/>
            <a:ext cx="5486400" cy="8229600"/>
          </a:xfrm>
          <a:prstGeom prst="rect">
            <a:avLst/>
          </a:prstGeom>
        </p:spPr>
      </p:pic>
      <p:sp>
        <p:nvSpPr>
          <p:cNvPr id="5" name="Text 1"/>
          <p:cNvSpPr/>
          <p:nvPr/>
        </p:nvSpPr>
        <p:spPr>
          <a:xfrm>
            <a:off x="6350437" y="1542574"/>
            <a:ext cx="7415927" cy="3193971"/>
          </a:xfrm>
          <a:prstGeom prst="rect">
            <a:avLst/>
          </a:prstGeom>
          <a:noFill/>
          <a:ln/>
        </p:spPr>
        <p:txBody>
          <a:bodyPr wrap="square" rtlCol="0" anchor="t"/>
          <a:lstStyle/>
          <a:p>
            <a:pPr indent="0" marL="0">
              <a:lnSpc>
                <a:spcPts val="8384"/>
              </a:lnSpc>
              <a:buNone/>
            </a:pPr>
            <a:r>
              <a:rPr lang="en-US" sz="6707" dirty="0">
                <a:solidFill>
                  <a:srgbClr val="F2F0F4"/>
                </a:solidFill>
                <a:latin typeface="Montserrat" pitchFamily="34" charset="0"/>
                <a:ea typeface="Montserrat" pitchFamily="34" charset="-122"/>
                <a:cs typeface="Montserrat" pitchFamily="34" charset="-120"/>
              </a:rPr>
              <a:t>Bienvenidos al casino Torneo de Cell</a:t>
            </a:r>
            <a:endParaRPr lang="en-US" sz="6707" dirty="0"/>
          </a:p>
        </p:txBody>
      </p:sp>
      <p:sp>
        <p:nvSpPr>
          <p:cNvPr id="6" name="Text 2"/>
          <p:cNvSpPr/>
          <p:nvPr/>
        </p:nvSpPr>
        <p:spPr>
          <a:xfrm>
            <a:off x="6350437" y="5106829"/>
            <a:ext cx="7415927" cy="1580198"/>
          </a:xfrm>
          <a:prstGeom prst="rect">
            <a:avLst/>
          </a:prstGeom>
          <a:noFill/>
          <a:ln/>
        </p:spPr>
        <p:txBody>
          <a:bodyPr wrap="square" rtlCol="0" anchor="t"/>
          <a:lstStyle/>
          <a:p>
            <a:pPr indent="0" marL="0">
              <a:lnSpc>
                <a:spcPts val="3110"/>
              </a:lnSpc>
              <a:buNone/>
            </a:pPr>
            <a:r>
              <a:rPr lang="en-US" sz="1944" dirty="0">
                <a:solidFill>
                  <a:srgbClr val="DCD7E5"/>
                </a:solidFill>
                <a:latin typeface="Heebo" pitchFamily="34" charset="0"/>
                <a:ea typeface="Heebo" pitchFamily="34" charset="-122"/>
                <a:cs typeface="Heebo" pitchFamily="34" charset="-120"/>
              </a:rPr>
              <a:t>Disfruta de la emoción y la diversión de un casino de lujo, todo desde la comodidad de tu hogar. Nuestro casino en línea te ofrece una experiencia de juego de primera clase con una amplia gama de juegos y promociones emocionantes.</a:t>
            </a:r>
            <a:endParaRPr lang="en-US" sz="1944" dirty="0"/>
          </a:p>
        </p:txBody>
      </p:sp>
      <p:pic>
        <p:nvPicPr>
          <p:cNvPr id="7"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14417754"/>
          </a:xfrm>
          <a:prstGeom prst="rect">
            <a:avLst/>
          </a:prstGeom>
          <a:solidFill>
            <a:srgbClr val="0D0A2C">
              <a:alpha val="75000"/>
            </a:srgbClr>
          </a:solidFill>
          <a:ln/>
        </p:spPr>
      </p:sp>
      <p:sp>
        <p:nvSpPr>
          <p:cNvPr id="4" name="Text 1"/>
          <p:cNvSpPr/>
          <p:nvPr/>
        </p:nvSpPr>
        <p:spPr>
          <a:xfrm>
            <a:off x="2594967" y="630674"/>
            <a:ext cx="9440347" cy="553164"/>
          </a:xfrm>
          <a:prstGeom prst="rect">
            <a:avLst/>
          </a:prstGeom>
          <a:noFill/>
          <a:ln/>
        </p:spPr>
        <p:txBody>
          <a:bodyPr wrap="square" rtlCol="0" anchor="t"/>
          <a:lstStyle/>
          <a:p>
            <a:pPr indent="0" marL="0">
              <a:lnSpc>
                <a:spcPts val="2177"/>
              </a:lnSpc>
              <a:buNone/>
            </a:pPr>
            <a:r>
              <a:rPr lang="en-US" sz="1361" dirty="0">
                <a:solidFill>
                  <a:srgbClr val="DCD7E5"/>
                </a:solidFill>
                <a:latin typeface="Heebo" pitchFamily="34" charset="0"/>
                <a:ea typeface="Heebo" pitchFamily="34" charset="-122"/>
                <a:cs typeface="Heebo" pitchFamily="34" charset="-120"/>
              </a:rPr>
              <a:t>ERS</a:t>
            </a:r>
            <a:pPr indent="0" marL="0">
              <a:lnSpc>
                <a:spcPts val="2177"/>
              </a:lnSpc>
              <a:buNone/>
            </a:pPr>
            <a:r>
              <a:rPr lang="en-US" sz="1361" dirty="0">
                <a:solidFill>
                  <a:srgbClr val="DCD7E5"/>
                </a:solidFill>
                <a:latin typeface="Heebo" pitchFamily="34" charset="0"/>
                <a:ea typeface="Heebo" pitchFamily="34" charset="-122"/>
                <a:cs typeface="Heebo" pitchFamily="34" charset="-120"/>
              </a:rPr>
              <a:t>
</a:t>
            </a:r>
            <a:pPr indent="0" marL="0">
              <a:lnSpc>
                <a:spcPts val="2177"/>
              </a:lnSpc>
              <a:buNone/>
            </a:pPr>
            <a:r>
              <a:rPr lang="en-US" sz="1361" dirty="0">
                <a:solidFill>
                  <a:srgbClr val="DCD7E5"/>
                </a:solidFill>
                <a:latin typeface="Heebo" pitchFamily="34" charset="0"/>
                <a:ea typeface="Heebo" pitchFamily="34" charset="-122"/>
                <a:cs typeface="Heebo" pitchFamily="34" charset="-120"/>
              </a:rPr>
              <a:t>1. Introducción </a:t>
            </a:r>
            <a:endParaRPr lang="en-US" sz="1361" dirty="0"/>
          </a:p>
        </p:txBody>
      </p:sp>
      <p:sp>
        <p:nvSpPr>
          <p:cNvPr id="5" name="Text 2"/>
          <p:cNvSpPr/>
          <p:nvPr/>
        </p:nvSpPr>
        <p:spPr>
          <a:xfrm>
            <a:off x="2594967" y="1378148"/>
            <a:ext cx="9440347" cy="1106329"/>
          </a:xfrm>
          <a:prstGeom prst="rect">
            <a:avLst/>
          </a:prstGeom>
          <a:noFill/>
          <a:ln/>
        </p:spPr>
        <p:txBody>
          <a:bodyPr wrap="square" rtlCol="0" anchor="t"/>
          <a:lstStyle/>
          <a:p>
            <a:pPr indent="0" marL="0">
              <a:lnSpc>
                <a:spcPts val="2177"/>
              </a:lnSpc>
              <a:buNone/>
            </a:pPr>
            <a:r>
              <a:rPr lang="en-US" sz="1361" dirty="0">
                <a:solidFill>
                  <a:srgbClr val="DCD7E5"/>
                </a:solidFill>
                <a:latin typeface="Heebo" pitchFamily="34" charset="0"/>
                <a:ea typeface="Heebo" pitchFamily="34" charset="-122"/>
                <a:cs typeface="Heebo" pitchFamily="34" charset="-120"/>
              </a:rPr>
              <a:t>Este documento especifica los requisitos para una plataforma de casino en línea que ofrece blackjack, ruleta y slots. El sistema, desarrollado en PHP, JavaScript y HTML, permitirá a usuarios mayores de 18 años registrarse, jugar con fichas virtuales y realizar transacciones bancarias. El objetivo principal es atraer y retener a una gran base de usuarios, garantizando una experiencia de juego segura y atractiva.</a:t>
            </a:r>
            <a:endParaRPr lang="en-US" sz="1361" dirty="0"/>
          </a:p>
        </p:txBody>
      </p:sp>
      <p:sp>
        <p:nvSpPr>
          <p:cNvPr id="6" name="Text 3"/>
          <p:cNvSpPr/>
          <p:nvPr/>
        </p:nvSpPr>
        <p:spPr>
          <a:xfrm>
            <a:off x="2594967" y="2678787"/>
            <a:ext cx="9440347" cy="276582"/>
          </a:xfrm>
          <a:prstGeom prst="rect">
            <a:avLst/>
          </a:prstGeom>
          <a:noFill/>
          <a:ln/>
        </p:spPr>
        <p:txBody>
          <a:bodyPr wrap="none" rtlCol="0" anchor="t"/>
          <a:lstStyle/>
          <a:p>
            <a:pPr indent="0" marL="0">
              <a:lnSpc>
                <a:spcPts val="2177"/>
              </a:lnSpc>
              <a:buNone/>
            </a:pPr>
            <a:r>
              <a:rPr lang="en-US" sz="1361" dirty="0">
                <a:solidFill>
                  <a:srgbClr val="DCD7E5"/>
                </a:solidFill>
                <a:latin typeface="Heebo" pitchFamily="34" charset="0"/>
                <a:ea typeface="Heebo" pitchFamily="34" charset="-122"/>
                <a:cs typeface="Heebo" pitchFamily="34" charset="-120"/>
              </a:rPr>
              <a:t>1.1 Propósito </a:t>
            </a:r>
            <a:endParaRPr lang="en-US" sz="1361" dirty="0"/>
          </a:p>
        </p:txBody>
      </p:sp>
      <p:sp>
        <p:nvSpPr>
          <p:cNvPr id="7" name="Text 4"/>
          <p:cNvSpPr/>
          <p:nvPr/>
        </p:nvSpPr>
        <p:spPr>
          <a:xfrm>
            <a:off x="2594967" y="3149679"/>
            <a:ext cx="9440347" cy="276582"/>
          </a:xfrm>
          <a:prstGeom prst="rect">
            <a:avLst/>
          </a:prstGeom>
          <a:noFill/>
          <a:ln/>
        </p:spPr>
        <p:txBody>
          <a:bodyPr wrap="none" rtlCol="0" anchor="t"/>
          <a:lstStyle/>
          <a:p>
            <a:pPr indent="0" marL="0">
              <a:lnSpc>
                <a:spcPts val="2177"/>
              </a:lnSpc>
              <a:buNone/>
            </a:pPr>
            <a:r>
              <a:rPr lang="en-US" sz="1361" dirty="0">
                <a:solidFill>
                  <a:srgbClr val="DCD7E5"/>
                </a:solidFill>
                <a:latin typeface="Heebo" pitchFamily="34" charset="0"/>
                <a:ea typeface="Heebo" pitchFamily="34" charset="-122"/>
                <a:cs typeface="Heebo" pitchFamily="34" charset="-120"/>
              </a:rPr>
              <a:t>El propósito de este documento es definir los requisitos específicos para el desarrollo de una página de casino en línea. </a:t>
            </a:r>
            <a:endParaRPr lang="en-US" sz="1361" dirty="0"/>
          </a:p>
        </p:txBody>
      </p:sp>
      <p:sp>
        <p:nvSpPr>
          <p:cNvPr id="8" name="Text 5"/>
          <p:cNvSpPr/>
          <p:nvPr/>
        </p:nvSpPr>
        <p:spPr>
          <a:xfrm>
            <a:off x="2594967" y="3620572"/>
            <a:ext cx="9440347" cy="276582"/>
          </a:xfrm>
          <a:prstGeom prst="rect">
            <a:avLst/>
          </a:prstGeom>
          <a:noFill/>
          <a:ln/>
        </p:spPr>
        <p:txBody>
          <a:bodyPr wrap="none" rtlCol="0" anchor="t"/>
          <a:lstStyle/>
          <a:p>
            <a:pPr indent="0" marL="0">
              <a:lnSpc>
                <a:spcPts val="2177"/>
              </a:lnSpc>
              <a:buNone/>
            </a:pPr>
            <a:r>
              <a:rPr lang="en-US" sz="1361" dirty="0">
                <a:solidFill>
                  <a:srgbClr val="DCD7E5"/>
                </a:solidFill>
                <a:latin typeface="Heebo" pitchFamily="34" charset="0"/>
                <a:ea typeface="Heebo" pitchFamily="34" charset="-122"/>
                <a:cs typeface="Heebo" pitchFamily="34" charset="-120"/>
              </a:rPr>
              <a:t>1.2 Alcance</a:t>
            </a:r>
            <a:endParaRPr lang="en-US" sz="1361" dirty="0"/>
          </a:p>
        </p:txBody>
      </p:sp>
      <p:sp>
        <p:nvSpPr>
          <p:cNvPr id="9" name="Text 6"/>
          <p:cNvSpPr/>
          <p:nvPr/>
        </p:nvSpPr>
        <p:spPr>
          <a:xfrm>
            <a:off x="2594967" y="4091464"/>
            <a:ext cx="9440347" cy="553164"/>
          </a:xfrm>
          <a:prstGeom prst="rect">
            <a:avLst/>
          </a:prstGeom>
          <a:noFill/>
          <a:ln/>
        </p:spPr>
        <p:txBody>
          <a:bodyPr wrap="square" rtlCol="0" anchor="t"/>
          <a:lstStyle/>
          <a:p>
            <a:pPr indent="0" marL="0">
              <a:lnSpc>
                <a:spcPts val="2177"/>
              </a:lnSpc>
              <a:buNone/>
            </a:pPr>
            <a:r>
              <a:rPr lang="en-US" sz="1361" dirty="0">
                <a:solidFill>
                  <a:srgbClr val="DCD7E5"/>
                </a:solidFill>
                <a:latin typeface="Heebo" pitchFamily="34" charset="0"/>
                <a:ea typeface="Heebo" pitchFamily="34" charset="-122"/>
                <a:cs typeface="Heebo" pitchFamily="34" charset="-120"/>
              </a:rPr>
              <a:t> El sistema a desarrollar es una plataforma de casino en línea que ofrecerá tres juegos: blackjack, ruleta y slots. El sistema permitirá a los usuarios registrarse, jugar y realizar transacciones financieras. </a:t>
            </a:r>
            <a:endParaRPr lang="en-US" sz="1361" dirty="0"/>
          </a:p>
        </p:txBody>
      </p:sp>
      <p:sp>
        <p:nvSpPr>
          <p:cNvPr id="10" name="Text 7"/>
          <p:cNvSpPr/>
          <p:nvPr/>
        </p:nvSpPr>
        <p:spPr>
          <a:xfrm>
            <a:off x="2594967" y="4838938"/>
            <a:ext cx="9440347" cy="276582"/>
          </a:xfrm>
          <a:prstGeom prst="rect">
            <a:avLst/>
          </a:prstGeom>
          <a:noFill/>
          <a:ln/>
        </p:spPr>
        <p:txBody>
          <a:bodyPr wrap="none" rtlCol="0" anchor="t"/>
          <a:lstStyle/>
          <a:p>
            <a:pPr indent="0" marL="0">
              <a:lnSpc>
                <a:spcPts val="2177"/>
              </a:lnSpc>
              <a:buNone/>
            </a:pPr>
            <a:r>
              <a:rPr lang="en-US" sz="1361" dirty="0">
                <a:solidFill>
                  <a:srgbClr val="DCD7E5"/>
                </a:solidFill>
                <a:latin typeface="Heebo" pitchFamily="34" charset="0"/>
                <a:ea typeface="Heebo" pitchFamily="34" charset="-122"/>
                <a:cs typeface="Heebo" pitchFamily="34" charset="-120"/>
              </a:rPr>
              <a:t>1.3 Definiciones, acrónimos y abreviaturas </a:t>
            </a:r>
            <a:endParaRPr lang="en-US" sz="1361" dirty="0"/>
          </a:p>
        </p:txBody>
      </p:sp>
      <p:sp>
        <p:nvSpPr>
          <p:cNvPr id="11" name="Text 8"/>
          <p:cNvSpPr/>
          <p:nvPr/>
        </p:nvSpPr>
        <p:spPr>
          <a:xfrm>
            <a:off x="2871311" y="5309830"/>
            <a:ext cx="9164003" cy="276582"/>
          </a:xfrm>
          <a:prstGeom prst="rect">
            <a:avLst/>
          </a:prstGeom>
          <a:noFill/>
          <a:ln/>
        </p:spPr>
        <p:txBody>
          <a:bodyPr wrap="none" rtlCol="0" anchor="t"/>
          <a:lstStyle/>
          <a:p>
            <a:pPr algn="l" marL="342900" indent="-342900">
              <a:lnSpc>
                <a:spcPts val="2177"/>
              </a:lnSpc>
              <a:buSzPct val="100000"/>
              <a:buChar char="•"/>
            </a:pPr>
            <a:r>
              <a:rPr lang="en-US" sz="1361" dirty="0">
                <a:solidFill>
                  <a:srgbClr val="DCD7E5"/>
                </a:solidFill>
                <a:latin typeface="Heebo" pitchFamily="34" charset="0"/>
                <a:ea typeface="Heebo" pitchFamily="34" charset="-122"/>
                <a:cs typeface="Heebo" pitchFamily="34" charset="-120"/>
              </a:rPr>
              <a:t>API: Application Programming Interface</a:t>
            </a:r>
            <a:endParaRPr lang="en-US" sz="1361" dirty="0"/>
          </a:p>
        </p:txBody>
      </p:sp>
      <p:sp>
        <p:nvSpPr>
          <p:cNvPr id="12" name="Text 9"/>
          <p:cNvSpPr/>
          <p:nvPr/>
        </p:nvSpPr>
        <p:spPr>
          <a:xfrm>
            <a:off x="2871311" y="5646896"/>
            <a:ext cx="9164003" cy="276582"/>
          </a:xfrm>
          <a:prstGeom prst="rect">
            <a:avLst/>
          </a:prstGeom>
          <a:noFill/>
          <a:ln/>
        </p:spPr>
        <p:txBody>
          <a:bodyPr wrap="none" rtlCol="0" anchor="t"/>
          <a:lstStyle/>
          <a:p>
            <a:pPr algn="l" marL="342900" indent="-342900">
              <a:lnSpc>
                <a:spcPts val="2177"/>
              </a:lnSpc>
              <a:buSzPct val="100000"/>
              <a:buChar char="•"/>
            </a:pPr>
            <a:r>
              <a:rPr lang="en-US" sz="1361" dirty="0">
                <a:solidFill>
                  <a:srgbClr val="DCD7E5"/>
                </a:solidFill>
                <a:latin typeface="Heebo" pitchFamily="34" charset="0"/>
                <a:ea typeface="Heebo" pitchFamily="34" charset="-122"/>
                <a:cs typeface="Heebo" pitchFamily="34" charset="-120"/>
              </a:rPr>
              <a:t>PHP: Hypertext Preprocessor</a:t>
            </a:r>
            <a:endParaRPr lang="en-US" sz="1361" dirty="0"/>
          </a:p>
        </p:txBody>
      </p:sp>
      <p:sp>
        <p:nvSpPr>
          <p:cNvPr id="13" name="Text 10"/>
          <p:cNvSpPr/>
          <p:nvPr/>
        </p:nvSpPr>
        <p:spPr>
          <a:xfrm>
            <a:off x="2871311" y="5983962"/>
            <a:ext cx="9164003" cy="276582"/>
          </a:xfrm>
          <a:prstGeom prst="rect">
            <a:avLst/>
          </a:prstGeom>
          <a:noFill/>
          <a:ln/>
        </p:spPr>
        <p:txBody>
          <a:bodyPr wrap="none" rtlCol="0" anchor="t"/>
          <a:lstStyle/>
          <a:p>
            <a:pPr algn="l" marL="342900" indent="-342900">
              <a:lnSpc>
                <a:spcPts val="2177"/>
              </a:lnSpc>
              <a:buSzPct val="100000"/>
              <a:buChar char="•"/>
            </a:pPr>
            <a:r>
              <a:rPr lang="en-US" sz="1361" dirty="0">
                <a:solidFill>
                  <a:srgbClr val="DCD7E5"/>
                </a:solidFill>
                <a:latin typeface="Heebo" pitchFamily="34" charset="0"/>
                <a:ea typeface="Heebo" pitchFamily="34" charset="-122"/>
                <a:cs typeface="Heebo" pitchFamily="34" charset="-120"/>
              </a:rPr>
              <a:t>JS: JavaScript</a:t>
            </a:r>
            <a:endParaRPr lang="en-US" sz="1361" dirty="0"/>
          </a:p>
        </p:txBody>
      </p:sp>
      <p:sp>
        <p:nvSpPr>
          <p:cNvPr id="14" name="Text 11"/>
          <p:cNvSpPr/>
          <p:nvPr/>
        </p:nvSpPr>
        <p:spPr>
          <a:xfrm>
            <a:off x="2871311" y="6321028"/>
            <a:ext cx="9164003" cy="553164"/>
          </a:xfrm>
          <a:prstGeom prst="rect">
            <a:avLst/>
          </a:prstGeom>
          <a:noFill/>
          <a:ln/>
        </p:spPr>
        <p:txBody>
          <a:bodyPr wrap="square" rtlCol="0" anchor="t"/>
          <a:lstStyle/>
          <a:p>
            <a:pPr algn="l" marL="342900" indent="-342900">
              <a:lnSpc>
                <a:spcPts val="2177"/>
              </a:lnSpc>
              <a:buSzPct val="100000"/>
              <a:buChar char="•"/>
            </a:pPr>
            <a:r>
              <a:rPr lang="en-US" sz="1361" dirty="0">
                <a:solidFill>
                  <a:srgbClr val="DCD7E5"/>
                </a:solidFill>
                <a:latin typeface="Heebo" pitchFamily="34" charset="0"/>
                <a:ea typeface="Heebo" pitchFamily="34" charset="-122"/>
                <a:cs typeface="Heebo" pitchFamily="34" charset="-120"/>
              </a:rPr>
              <a:t>HTML: HyperText Markup Language</a:t>
            </a:r>
            <a:pPr algn="l" indent="0" marL="0">
              <a:lnSpc>
                <a:spcPts val="2177"/>
              </a:lnSpc>
              <a:buNone/>
            </a:pPr>
            <a:r>
              <a:rPr lang="en-US" sz="1361" dirty="0">
                <a:solidFill>
                  <a:srgbClr val="DCD7E5"/>
                </a:solidFill>
                <a:latin typeface="Heebo" pitchFamily="34" charset="0"/>
                <a:ea typeface="Heebo" pitchFamily="34" charset="-122"/>
                <a:cs typeface="Heebo" pitchFamily="34" charset="-120"/>
              </a:rPr>
              <a:t>
</a:t>
            </a:r>
            <a:endParaRPr lang="en-US" sz="1361" dirty="0"/>
          </a:p>
        </p:txBody>
      </p:sp>
      <p:sp>
        <p:nvSpPr>
          <p:cNvPr id="15" name="Text 12"/>
          <p:cNvSpPr/>
          <p:nvPr/>
        </p:nvSpPr>
        <p:spPr>
          <a:xfrm>
            <a:off x="2871430" y="6934676"/>
            <a:ext cx="9163883" cy="276582"/>
          </a:xfrm>
          <a:prstGeom prst="rect">
            <a:avLst/>
          </a:prstGeom>
          <a:noFill/>
          <a:ln/>
        </p:spPr>
        <p:txBody>
          <a:bodyPr wrap="none" rtlCol="0" anchor="t"/>
          <a:lstStyle/>
          <a:p>
            <a:pPr algn="l" marL="342900" indent="-342900">
              <a:lnSpc>
                <a:spcPts val="2177"/>
              </a:lnSpc>
              <a:buSzPct val="100000"/>
              <a:buFont typeface="+mj-lt"/>
              <a:buAutoNum type="arabicPeriod" startAt="1"/>
            </a:pPr>
            <a:r>
              <a:rPr lang="en-US" sz="1361" dirty="0">
                <a:solidFill>
                  <a:srgbClr val="DCD7E5"/>
                </a:solidFill>
                <a:latin typeface="Heebo" pitchFamily="34" charset="0"/>
                <a:ea typeface="Heebo" pitchFamily="34" charset="-122"/>
                <a:cs typeface="Heebo" pitchFamily="34" charset="-120"/>
              </a:rPr>
              <a:t>Descripción general </a:t>
            </a:r>
            <a:endParaRPr lang="en-US" sz="1361" dirty="0"/>
          </a:p>
        </p:txBody>
      </p:sp>
      <p:sp>
        <p:nvSpPr>
          <p:cNvPr id="16" name="Text 13"/>
          <p:cNvSpPr/>
          <p:nvPr/>
        </p:nvSpPr>
        <p:spPr>
          <a:xfrm>
            <a:off x="2594967" y="7405568"/>
            <a:ext cx="9440347" cy="276582"/>
          </a:xfrm>
          <a:prstGeom prst="rect">
            <a:avLst/>
          </a:prstGeom>
          <a:noFill/>
          <a:ln/>
        </p:spPr>
        <p:txBody>
          <a:bodyPr wrap="none" rtlCol="0" anchor="t"/>
          <a:lstStyle/>
          <a:p>
            <a:pPr indent="0" marL="0">
              <a:lnSpc>
                <a:spcPts val="2177"/>
              </a:lnSpc>
              <a:buNone/>
            </a:pPr>
            <a:r>
              <a:rPr lang="en-US" sz="1361" dirty="0">
                <a:solidFill>
                  <a:srgbClr val="DCD7E5"/>
                </a:solidFill>
                <a:latin typeface="Heebo" pitchFamily="34" charset="0"/>
                <a:ea typeface="Heebo" pitchFamily="34" charset="-122"/>
                <a:cs typeface="Heebo" pitchFamily="34" charset="-120"/>
              </a:rPr>
              <a:t>2.1 Perspectiva del producto </a:t>
            </a:r>
            <a:endParaRPr lang="en-US" sz="1361" dirty="0"/>
          </a:p>
        </p:txBody>
      </p:sp>
      <p:sp>
        <p:nvSpPr>
          <p:cNvPr id="17" name="Text 14"/>
          <p:cNvSpPr/>
          <p:nvPr/>
        </p:nvSpPr>
        <p:spPr>
          <a:xfrm>
            <a:off x="2594967" y="7876461"/>
            <a:ext cx="9440347" cy="276582"/>
          </a:xfrm>
          <a:prstGeom prst="rect">
            <a:avLst/>
          </a:prstGeom>
          <a:noFill/>
          <a:ln/>
        </p:spPr>
        <p:txBody>
          <a:bodyPr wrap="none" rtlCol="0" anchor="t"/>
          <a:lstStyle/>
          <a:p>
            <a:pPr indent="0" marL="0">
              <a:lnSpc>
                <a:spcPts val="2177"/>
              </a:lnSpc>
              <a:buNone/>
            </a:pPr>
            <a:r>
              <a:rPr lang="en-US" sz="1361" dirty="0">
                <a:solidFill>
                  <a:srgbClr val="DCD7E5"/>
                </a:solidFill>
                <a:latin typeface="Heebo" pitchFamily="34" charset="0"/>
                <a:ea typeface="Heebo" pitchFamily="34" charset="-122"/>
                <a:cs typeface="Heebo" pitchFamily="34" charset="-120"/>
              </a:rPr>
              <a:t>El producto será una plataforma web independiente que se integrará con sistemas de pago externos. </a:t>
            </a:r>
            <a:endParaRPr lang="en-US" sz="1361" dirty="0"/>
          </a:p>
        </p:txBody>
      </p:sp>
      <p:sp>
        <p:nvSpPr>
          <p:cNvPr id="18" name="Text 15"/>
          <p:cNvSpPr/>
          <p:nvPr/>
        </p:nvSpPr>
        <p:spPr>
          <a:xfrm>
            <a:off x="2594967" y="8347353"/>
            <a:ext cx="9440347" cy="276582"/>
          </a:xfrm>
          <a:prstGeom prst="rect">
            <a:avLst/>
          </a:prstGeom>
          <a:noFill/>
          <a:ln/>
        </p:spPr>
        <p:txBody>
          <a:bodyPr wrap="none" rtlCol="0" anchor="t"/>
          <a:lstStyle/>
          <a:p>
            <a:pPr indent="0" marL="0">
              <a:lnSpc>
                <a:spcPts val="2177"/>
              </a:lnSpc>
              <a:buNone/>
            </a:pPr>
            <a:r>
              <a:rPr lang="en-US" sz="1361" dirty="0">
                <a:solidFill>
                  <a:srgbClr val="DCD7E5"/>
                </a:solidFill>
                <a:latin typeface="Heebo" pitchFamily="34" charset="0"/>
                <a:ea typeface="Heebo" pitchFamily="34" charset="-122"/>
                <a:cs typeface="Heebo" pitchFamily="34" charset="-120"/>
              </a:rPr>
              <a:t>2.2 Funciones del producto </a:t>
            </a:r>
            <a:endParaRPr lang="en-US" sz="1361" dirty="0"/>
          </a:p>
        </p:txBody>
      </p:sp>
      <p:sp>
        <p:nvSpPr>
          <p:cNvPr id="19" name="Text 16"/>
          <p:cNvSpPr/>
          <p:nvPr/>
        </p:nvSpPr>
        <p:spPr>
          <a:xfrm>
            <a:off x="2871311" y="8818245"/>
            <a:ext cx="9164003" cy="276582"/>
          </a:xfrm>
          <a:prstGeom prst="rect">
            <a:avLst/>
          </a:prstGeom>
          <a:noFill/>
          <a:ln/>
        </p:spPr>
        <p:txBody>
          <a:bodyPr wrap="none" rtlCol="0" anchor="t"/>
          <a:lstStyle/>
          <a:p>
            <a:pPr algn="l" marL="342900" indent="-342900">
              <a:lnSpc>
                <a:spcPts val="2177"/>
              </a:lnSpc>
              <a:buSzPct val="100000"/>
              <a:buChar char="•"/>
            </a:pPr>
            <a:r>
              <a:rPr lang="en-US" sz="1361" dirty="0">
                <a:solidFill>
                  <a:srgbClr val="DCD7E5"/>
                </a:solidFill>
                <a:latin typeface="Heebo" pitchFamily="34" charset="0"/>
                <a:ea typeface="Heebo" pitchFamily="34" charset="-122"/>
                <a:cs typeface="Heebo" pitchFamily="34" charset="-120"/>
              </a:rPr>
              <a:t>Registro y autenticación de usuarios</a:t>
            </a:r>
            <a:endParaRPr lang="en-US" sz="1361" dirty="0"/>
          </a:p>
        </p:txBody>
      </p:sp>
      <p:sp>
        <p:nvSpPr>
          <p:cNvPr id="20" name="Text 17"/>
          <p:cNvSpPr/>
          <p:nvPr/>
        </p:nvSpPr>
        <p:spPr>
          <a:xfrm>
            <a:off x="2871311" y="9155311"/>
            <a:ext cx="9164003" cy="276582"/>
          </a:xfrm>
          <a:prstGeom prst="rect">
            <a:avLst/>
          </a:prstGeom>
          <a:noFill/>
          <a:ln/>
        </p:spPr>
        <p:txBody>
          <a:bodyPr wrap="none" rtlCol="0" anchor="t"/>
          <a:lstStyle/>
          <a:p>
            <a:pPr algn="l" marL="342900" indent="-342900">
              <a:lnSpc>
                <a:spcPts val="2177"/>
              </a:lnSpc>
              <a:buSzPct val="100000"/>
              <a:buChar char="•"/>
            </a:pPr>
            <a:r>
              <a:rPr lang="en-US" sz="1361" dirty="0">
                <a:solidFill>
                  <a:srgbClr val="DCD7E5"/>
                </a:solidFill>
                <a:latin typeface="Heebo" pitchFamily="34" charset="0"/>
                <a:ea typeface="Heebo" pitchFamily="34" charset="-122"/>
                <a:cs typeface="Heebo" pitchFamily="34" charset="-120"/>
              </a:rPr>
              <a:t>Juegos de casino (blackjack, ruleta, slots)</a:t>
            </a:r>
            <a:endParaRPr lang="en-US" sz="1361" dirty="0"/>
          </a:p>
        </p:txBody>
      </p:sp>
      <p:sp>
        <p:nvSpPr>
          <p:cNvPr id="21" name="Text 18"/>
          <p:cNvSpPr/>
          <p:nvPr/>
        </p:nvSpPr>
        <p:spPr>
          <a:xfrm>
            <a:off x="2871311" y="9492377"/>
            <a:ext cx="9164003" cy="276582"/>
          </a:xfrm>
          <a:prstGeom prst="rect">
            <a:avLst/>
          </a:prstGeom>
          <a:noFill/>
          <a:ln/>
        </p:spPr>
        <p:txBody>
          <a:bodyPr wrap="none" rtlCol="0" anchor="t"/>
          <a:lstStyle/>
          <a:p>
            <a:pPr algn="l" marL="342900" indent="-342900">
              <a:lnSpc>
                <a:spcPts val="2177"/>
              </a:lnSpc>
              <a:buSzPct val="100000"/>
              <a:buChar char="•"/>
            </a:pPr>
            <a:r>
              <a:rPr lang="en-US" sz="1361" dirty="0">
                <a:solidFill>
                  <a:srgbClr val="DCD7E5"/>
                </a:solidFill>
                <a:latin typeface="Heebo" pitchFamily="34" charset="0"/>
                <a:ea typeface="Heebo" pitchFamily="34" charset="-122"/>
                <a:cs typeface="Heebo" pitchFamily="34" charset="-120"/>
              </a:rPr>
              <a:t>Sistema de fichas para juegos</a:t>
            </a:r>
            <a:endParaRPr lang="en-US" sz="1361" dirty="0"/>
          </a:p>
        </p:txBody>
      </p:sp>
      <p:sp>
        <p:nvSpPr>
          <p:cNvPr id="22" name="Text 19"/>
          <p:cNvSpPr/>
          <p:nvPr/>
        </p:nvSpPr>
        <p:spPr>
          <a:xfrm>
            <a:off x="2871311" y="9829443"/>
            <a:ext cx="9164003" cy="276582"/>
          </a:xfrm>
          <a:prstGeom prst="rect">
            <a:avLst/>
          </a:prstGeom>
          <a:noFill/>
          <a:ln/>
        </p:spPr>
        <p:txBody>
          <a:bodyPr wrap="none" rtlCol="0" anchor="t"/>
          <a:lstStyle/>
          <a:p>
            <a:pPr algn="l" marL="342900" indent="-342900">
              <a:lnSpc>
                <a:spcPts val="2177"/>
              </a:lnSpc>
              <a:buSzPct val="100000"/>
              <a:buChar char="•"/>
            </a:pPr>
            <a:r>
              <a:rPr lang="en-US" sz="1361" dirty="0">
                <a:solidFill>
                  <a:srgbClr val="DCD7E5"/>
                </a:solidFill>
                <a:latin typeface="Heebo" pitchFamily="34" charset="0"/>
                <a:ea typeface="Heebo" pitchFamily="34" charset="-122"/>
                <a:cs typeface="Heebo" pitchFamily="34" charset="-120"/>
              </a:rPr>
              <a:t>Gestión de saldo y transacciones</a:t>
            </a:r>
            <a:endParaRPr lang="en-US" sz="1361" dirty="0"/>
          </a:p>
        </p:txBody>
      </p:sp>
      <p:sp>
        <p:nvSpPr>
          <p:cNvPr id="23" name="Text 20"/>
          <p:cNvSpPr/>
          <p:nvPr/>
        </p:nvSpPr>
        <p:spPr>
          <a:xfrm>
            <a:off x="2594967" y="10300335"/>
            <a:ext cx="9440347" cy="276582"/>
          </a:xfrm>
          <a:prstGeom prst="rect">
            <a:avLst/>
          </a:prstGeom>
          <a:noFill/>
          <a:ln/>
        </p:spPr>
        <p:txBody>
          <a:bodyPr wrap="none" rtlCol="0" anchor="t"/>
          <a:lstStyle/>
          <a:p>
            <a:pPr indent="0" marL="0">
              <a:lnSpc>
                <a:spcPts val="2177"/>
              </a:lnSpc>
              <a:buNone/>
            </a:pPr>
            <a:r>
              <a:rPr lang="en-US" sz="1361" dirty="0">
                <a:solidFill>
                  <a:srgbClr val="DCD7E5"/>
                </a:solidFill>
                <a:latin typeface="Heebo" pitchFamily="34" charset="0"/>
                <a:ea typeface="Heebo" pitchFamily="34" charset="-122"/>
                <a:cs typeface="Heebo" pitchFamily="34" charset="-120"/>
              </a:rPr>
              <a:t> 2.3 Características de los usuarios </a:t>
            </a:r>
            <a:endParaRPr lang="en-US" sz="1361" dirty="0"/>
          </a:p>
        </p:txBody>
      </p:sp>
      <p:sp>
        <p:nvSpPr>
          <p:cNvPr id="24" name="Text 21"/>
          <p:cNvSpPr/>
          <p:nvPr/>
        </p:nvSpPr>
        <p:spPr>
          <a:xfrm>
            <a:off x="2871311" y="10771227"/>
            <a:ext cx="9164003" cy="276582"/>
          </a:xfrm>
          <a:prstGeom prst="rect">
            <a:avLst/>
          </a:prstGeom>
          <a:noFill/>
          <a:ln/>
        </p:spPr>
        <p:txBody>
          <a:bodyPr wrap="none" rtlCol="0" anchor="t"/>
          <a:lstStyle/>
          <a:p>
            <a:pPr algn="l" marL="342900" indent="-342900">
              <a:lnSpc>
                <a:spcPts val="2177"/>
              </a:lnSpc>
              <a:buSzPct val="100000"/>
              <a:buChar char="•"/>
            </a:pPr>
            <a:r>
              <a:rPr lang="en-US" sz="1361" dirty="0">
                <a:solidFill>
                  <a:srgbClr val="DCD7E5"/>
                </a:solidFill>
                <a:latin typeface="Heebo" pitchFamily="34" charset="0"/>
                <a:ea typeface="Heebo" pitchFamily="34" charset="-122"/>
                <a:cs typeface="Heebo" pitchFamily="34" charset="-120"/>
              </a:rPr>
              <a:t>Administradores: Gestionan la plataforma y tienen acceso a todas las funcionalidades.</a:t>
            </a:r>
            <a:endParaRPr lang="en-US" sz="1361" dirty="0"/>
          </a:p>
        </p:txBody>
      </p:sp>
      <p:sp>
        <p:nvSpPr>
          <p:cNvPr id="25" name="Text 22"/>
          <p:cNvSpPr/>
          <p:nvPr/>
        </p:nvSpPr>
        <p:spPr>
          <a:xfrm>
            <a:off x="2871311" y="11108293"/>
            <a:ext cx="9164003" cy="276582"/>
          </a:xfrm>
          <a:prstGeom prst="rect">
            <a:avLst/>
          </a:prstGeom>
          <a:noFill/>
          <a:ln/>
        </p:spPr>
        <p:txBody>
          <a:bodyPr wrap="none" rtlCol="0" anchor="t"/>
          <a:lstStyle/>
          <a:p>
            <a:pPr algn="l" marL="342900" indent="-342900">
              <a:lnSpc>
                <a:spcPts val="2177"/>
              </a:lnSpc>
              <a:buSzPct val="100000"/>
              <a:buChar char="•"/>
            </a:pPr>
            <a:r>
              <a:rPr lang="en-US" sz="1361" dirty="0">
                <a:solidFill>
                  <a:srgbClr val="DCD7E5"/>
                </a:solidFill>
                <a:latin typeface="Heebo" pitchFamily="34" charset="0"/>
                <a:ea typeface="Heebo" pitchFamily="34" charset="-122"/>
                <a:cs typeface="Heebo" pitchFamily="34" charset="-120"/>
              </a:rPr>
              <a:t>Usuarios (clientes): Personas mayores de 18 años que se registran para jugar.</a:t>
            </a:r>
            <a:endParaRPr lang="en-US" sz="1361" dirty="0"/>
          </a:p>
        </p:txBody>
      </p:sp>
      <p:sp>
        <p:nvSpPr>
          <p:cNvPr id="26" name="Text 23"/>
          <p:cNvSpPr/>
          <p:nvPr/>
        </p:nvSpPr>
        <p:spPr>
          <a:xfrm>
            <a:off x="2594967" y="11579185"/>
            <a:ext cx="9440347" cy="276582"/>
          </a:xfrm>
          <a:prstGeom prst="rect">
            <a:avLst/>
          </a:prstGeom>
          <a:noFill/>
          <a:ln/>
        </p:spPr>
        <p:txBody>
          <a:bodyPr wrap="none" rtlCol="0" anchor="t"/>
          <a:lstStyle/>
          <a:p>
            <a:pPr indent="0" marL="0">
              <a:lnSpc>
                <a:spcPts val="2177"/>
              </a:lnSpc>
              <a:buNone/>
            </a:pPr>
            <a:r>
              <a:rPr lang="en-US" sz="1361" dirty="0">
                <a:solidFill>
                  <a:srgbClr val="DCD7E5"/>
                </a:solidFill>
                <a:latin typeface="Heebo" pitchFamily="34" charset="0"/>
                <a:ea typeface="Heebo" pitchFamily="34" charset="-122"/>
                <a:cs typeface="Heebo" pitchFamily="34" charset="-120"/>
              </a:rPr>
              <a:t> 2.4 Restricciones </a:t>
            </a:r>
            <a:endParaRPr lang="en-US" sz="1361" dirty="0"/>
          </a:p>
        </p:txBody>
      </p:sp>
      <p:sp>
        <p:nvSpPr>
          <p:cNvPr id="27" name="Text 24"/>
          <p:cNvSpPr/>
          <p:nvPr/>
        </p:nvSpPr>
        <p:spPr>
          <a:xfrm>
            <a:off x="2871311" y="12050078"/>
            <a:ext cx="9164003" cy="276582"/>
          </a:xfrm>
          <a:prstGeom prst="rect">
            <a:avLst/>
          </a:prstGeom>
          <a:noFill/>
          <a:ln/>
        </p:spPr>
        <p:txBody>
          <a:bodyPr wrap="none" rtlCol="0" anchor="t"/>
          <a:lstStyle/>
          <a:p>
            <a:pPr algn="l" marL="342900" indent="-342900">
              <a:lnSpc>
                <a:spcPts val="2177"/>
              </a:lnSpc>
              <a:buSzPct val="100000"/>
              <a:buChar char="•"/>
            </a:pPr>
            <a:r>
              <a:rPr lang="en-US" sz="1361" dirty="0">
                <a:solidFill>
                  <a:srgbClr val="DCD7E5"/>
                </a:solidFill>
                <a:latin typeface="Heebo" pitchFamily="34" charset="0"/>
                <a:ea typeface="Heebo" pitchFamily="34" charset="-122"/>
                <a:cs typeface="Heebo" pitchFamily="34" charset="-120"/>
              </a:rPr>
              <a:t>El sistema debe desarrollarse utilizando PHP, JavaScript y HTML.</a:t>
            </a:r>
            <a:endParaRPr lang="en-US" sz="1361" dirty="0"/>
          </a:p>
        </p:txBody>
      </p:sp>
      <p:sp>
        <p:nvSpPr>
          <p:cNvPr id="28" name="Text 25"/>
          <p:cNvSpPr/>
          <p:nvPr/>
        </p:nvSpPr>
        <p:spPr>
          <a:xfrm>
            <a:off x="2871311" y="12387143"/>
            <a:ext cx="9164003" cy="276582"/>
          </a:xfrm>
          <a:prstGeom prst="rect">
            <a:avLst/>
          </a:prstGeom>
          <a:noFill/>
          <a:ln/>
        </p:spPr>
        <p:txBody>
          <a:bodyPr wrap="none" rtlCol="0" anchor="t"/>
          <a:lstStyle/>
          <a:p>
            <a:pPr algn="l" marL="342900" indent="-342900">
              <a:lnSpc>
                <a:spcPts val="2177"/>
              </a:lnSpc>
              <a:buSzPct val="100000"/>
              <a:buChar char="•"/>
            </a:pPr>
            <a:r>
              <a:rPr lang="en-US" sz="1361" dirty="0">
                <a:solidFill>
                  <a:srgbClr val="DCD7E5"/>
                </a:solidFill>
                <a:latin typeface="Heebo" pitchFamily="34" charset="0"/>
                <a:ea typeface="Heebo" pitchFamily="34" charset="-122"/>
                <a:cs typeface="Heebo" pitchFamily="34" charset="-120"/>
              </a:rPr>
              <a:t>Los usuarios deben ser mayores de 18 años.</a:t>
            </a:r>
            <a:endParaRPr lang="en-US" sz="1361" dirty="0"/>
          </a:p>
        </p:txBody>
      </p:sp>
      <p:sp>
        <p:nvSpPr>
          <p:cNvPr id="29" name="Text 26"/>
          <p:cNvSpPr/>
          <p:nvPr/>
        </p:nvSpPr>
        <p:spPr>
          <a:xfrm>
            <a:off x="2871311" y="12724209"/>
            <a:ext cx="9164003" cy="276582"/>
          </a:xfrm>
          <a:prstGeom prst="rect">
            <a:avLst/>
          </a:prstGeom>
          <a:noFill/>
          <a:ln/>
        </p:spPr>
        <p:txBody>
          <a:bodyPr wrap="none" rtlCol="0" anchor="t"/>
          <a:lstStyle/>
          <a:p>
            <a:pPr algn="l" marL="342900" indent="-342900">
              <a:lnSpc>
                <a:spcPts val="2177"/>
              </a:lnSpc>
              <a:buSzPct val="100000"/>
              <a:buChar char="•"/>
            </a:pPr>
            <a:r>
              <a:rPr lang="en-US" sz="1361" dirty="0">
                <a:solidFill>
                  <a:srgbClr val="DCD7E5"/>
                </a:solidFill>
                <a:latin typeface="Heebo" pitchFamily="34" charset="0"/>
                <a:ea typeface="Heebo" pitchFamily="34" charset="-122"/>
                <a:cs typeface="Heebo" pitchFamily="34" charset="-120"/>
              </a:rPr>
              <a:t>Se deben utilizar tarjetas bancarias para las transacciones.</a:t>
            </a:r>
            <a:endParaRPr lang="en-US" sz="1361" dirty="0"/>
          </a:p>
        </p:txBody>
      </p:sp>
      <p:sp>
        <p:nvSpPr>
          <p:cNvPr id="30" name="Text 27"/>
          <p:cNvSpPr/>
          <p:nvPr/>
        </p:nvSpPr>
        <p:spPr>
          <a:xfrm>
            <a:off x="2594967" y="13195102"/>
            <a:ext cx="9440347" cy="276582"/>
          </a:xfrm>
          <a:prstGeom prst="rect">
            <a:avLst/>
          </a:prstGeom>
          <a:noFill/>
          <a:ln/>
        </p:spPr>
        <p:txBody>
          <a:bodyPr wrap="none" rtlCol="0" anchor="t"/>
          <a:lstStyle/>
          <a:p>
            <a:pPr indent="0" marL="0">
              <a:lnSpc>
                <a:spcPts val="2177"/>
              </a:lnSpc>
              <a:buNone/>
            </a:pPr>
            <a:r>
              <a:rPr lang="en-US" sz="1361" dirty="0">
                <a:solidFill>
                  <a:srgbClr val="DCD7E5"/>
                </a:solidFill>
                <a:latin typeface="Heebo" pitchFamily="34" charset="0"/>
                <a:ea typeface="Heebo" pitchFamily="34" charset="-122"/>
                <a:cs typeface="Heebo" pitchFamily="34" charset="-120"/>
              </a:rPr>
              <a:t> 2.5 Suposiciones y dependencias </a:t>
            </a:r>
            <a:endParaRPr lang="en-US" sz="1361" dirty="0"/>
          </a:p>
        </p:txBody>
      </p:sp>
      <p:sp>
        <p:nvSpPr>
          <p:cNvPr id="31" name="Text 28"/>
          <p:cNvSpPr/>
          <p:nvPr/>
        </p:nvSpPr>
        <p:spPr>
          <a:xfrm>
            <a:off x="2871311" y="13665994"/>
            <a:ext cx="9164003" cy="276582"/>
          </a:xfrm>
          <a:prstGeom prst="rect">
            <a:avLst/>
          </a:prstGeom>
          <a:noFill/>
          <a:ln/>
        </p:spPr>
        <p:txBody>
          <a:bodyPr wrap="none" rtlCol="0" anchor="t"/>
          <a:lstStyle/>
          <a:p>
            <a:pPr algn="l" marL="342900" indent="-342900">
              <a:lnSpc>
                <a:spcPts val="2177"/>
              </a:lnSpc>
              <a:buSzPct val="100000"/>
              <a:buChar char="•"/>
            </a:pPr>
            <a:r>
              <a:rPr lang="en-US" sz="1361" dirty="0">
                <a:solidFill>
                  <a:srgbClr val="DCD7E5"/>
                </a:solidFill>
                <a:latin typeface="Heebo" pitchFamily="34" charset="0"/>
                <a:ea typeface="Heebo" pitchFamily="34" charset="-122"/>
                <a:cs typeface="Heebo" pitchFamily="34" charset="-120"/>
              </a:rPr>
              <a:t>Se asume que se contará con una API de Google para mostrar la ubicación.</a:t>
            </a:r>
            <a:endParaRPr lang="en-US" sz="1361" dirty="0"/>
          </a:p>
        </p:txBody>
      </p:sp>
      <p:pic>
        <p:nvPicPr>
          <p:cNvPr id="32"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22448758"/>
          </a:xfrm>
          <a:prstGeom prst="rect">
            <a:avLst/>
          </a:prstGeom>
          <a:solidFill>
            <a:srgbClr val="0D0A2C">
              <a:alpha val="75000"/>
            </a:srgbClr>
          </a:solidFill>
          <a:ln/>
        </p:spPr>
      </p:sp>
      <p:sp>
        <p:nvSpPr>
          <p:cNvPr id="4" name="Text 1"/>
          <p:cNvSpPr/>
          <p:nvPr/>
        </p:nvSpPr>
        <p:spPr>
          <a:xfrm>
            <a:off x="2594967" y="630674"/>
            <a:ext cx="9440347" cy="276582"/>
          </a:xfrm>
          <a:prstGeom prst="rect">
            <a:avLst/>
          </a:prstGeom>
          <a:noFill/>
          <a:ln/>
        </p:spPr>
        <p:txBody>
          <a:bodyPr wrap="none" rtlCol="0" anchor="t"/>
          <a:lstStyle/>
          <a:p>
            <a:pPr indent="0" marL="0">
              <a:lnSpc>
                <a:spcPts val="2177"/>
              </a:lnSpc>
              <a:buNone/>
            </a:pPr>
            <a:r>
              <a:rPr lang="en-US" sz="1361" dirty="0">
                <a:solidFill>
                  <a:srgbClr val="DCD7E5"/>
                </a:solidFill>
                <a:latin typeface="Heebo" pitchFamily="34" charset="0"/>
                <a:ea typeface="Heebo" pitchFamily="34" charset="-122"/>
                <a:cs typeface="Heebo" pitchFamily="34" charset="-120"/>
              </a:rPr>
              <a:t>3. Requisitos específicos </a:t>
            </a:r>
            <a:endParaRPr lang="en-US" sz="1361" dirty="0"/>
          </a:p>
        </p:txBody>
      </p:sp>
      <p:sp>
        <p:nvSpPr>
          <p:cNvPr id="5" name="Text 2"/>
          <p:cNvSpPr/>
          <p:nvPr/>
        </p:nvSpPr>
        <p:spPr>
          <a:xfrm>
            <a:off x="2594967" y="1101566"/>
            <a:ext cx="9440347" cy="276582"/>
          </a:xfrm>
          <a:prstGeom prst="rect">
            <a:avLst/>
          </a:prstGeom>
          <a:noFill/>
          <a:ln/>
        </p:spPr>
        <p:txBody>
          <a:bodyPr wrap="none" rtlCol="0" anchor="t"/>
          <a:lstStyle/>
          <a:p>
            <a:pPr indent="0" marL="0">
              <a:lnSpc>
                <a:spcPts val="2177"/>
              </a:lnSpc>
              <a:buNone/>
            </a:pPr>
            <a:r>
              <a:rPr lang="en-US" sz="1361" dirty="0">
                <a:solidFill>
                  <a:srgbClr val="DCD7E5"/>
                </a:solidFill>
                <a:latin typeface="Heebo" pitchFamily="34" charset="0"/>
                <a:ea typeface="Heebo" pitchFamily="34" charset="-122"/>
                <a:cs typeface="Heebo" pitchFamily="34" charset="-120"/>
              </a:rPr>
              <a:t>3.1 Interfaces externas 3.1.1 Interfaces de usuario </a:t>
            </a:r>
            <a:endParaRPr lang="en-US" sz="1361" dirty="0"/>
          </a:p>
        </p:txBody>
      </p:sp>
      <p:sp>
        <p:nvSpPr>
          <p:cNvPr id="6" name="Text 3"/>
          <p:cNvSpPr/>
          <p:nvPr/>
        </p:nvSpPr>
        <p:spPr>
          <a:xfrm>
            <a:off x="2871311" y="1572458"/>
            <a:ext cx="9164003" cy="276582"/>
          </a:xfrm>
          <a:prstGeom prst="rect">
            <a:avLst/>
          </a:prstGeom>
          <a:noFill/>
          <a:ln/>
        </p:spPr>
        <p:txBody>
          <a:bodyPr wrap="none" rtlCol="0" anchor="t"/>
          <a:lstStyle/>
          <a:p>
            <a:pPr algn="l" marL="342900" indent="-342900">
              <a:lnSpc>
                <a:spcPts val="2177"/>
              </a:lnSpc>
              <a:buSzPct val="100000"/>
              <a:buChar char="•"/>
            </a:pPr>
            <a:r>
              <a:rPr lang="en-US" sz="1361" dirty="0">
                <a:solidFill>
                  <a:srgbClr val="DCD7E5"/>
                </a:solidFill>
                <a:latin typeface="Heebo" pitchFamily="34" charset="0"/>
                <a:ea typeface="Heebo" pitchFamily="34" charset="-122"/>
                <a:cs typeface="Heebo" pitchFamily="34" charset="-120"/>
              </a:rPr>
              <a:t>Interfaz web responsiva compatible con navegadores modernos.</a:t>
            </a:r>
            <a:endParaRPr lang="en-US" sz="1361" dirty="0"/>
          </a:p>
        </p:txBody>
      </p:sp>
      <p:sp>
        <p:nvSpPr>
          <p:cNvPr id="7" name="Text 4"/>
          <p:cNvSpPr/>
          <p:nvPr/>
        </p:nvSpPr>
        <p:spPr>
          <a:xfrm>
            <a:off x="2594967" y="2043351"/>
            <a:ext cx="9440347" cy="276582"/>
          </a:xfrm>
          <a:prstGeom prst="rect">
            <a:avLst/>
          </a:prstGeom>
          <a:noFill/>
          <a:ln/>
        </p:spPr>
        <p:txBody>
          <a:bodyPr wrap="none" rtlCol="0" anchor="t"/>
          <a:lstStyle/>
          <a:p>
            <a:pPr indent="0" marL="0">
              <a:lnSpc>
                <a:spcPts val="2177"/>
              </a:lnSpc>
              <a:buNone/>
            </a:pPr>
            <a:r>
              <a:rPr lang="en-US" sz="1361" dirty="0">
                <a:solidFill>
                  <a:srgbClr val="DCD7E5"/>
                </a:solidFill>
                <a:latin typeface="Heebo" pitchFamily="34" charset="0"/>
                <a:ea typeface="Heebo" pitchFamily="34" charset="-122"/>
                <a:cs typeface="Heebo" pitchFamily="34" charset="-120"/>
              </a:rPr>
              <a:t> 3.1.2 Interfaces de hardware </a:t>
            </a:r>
            <a:endParaRPr lang="en-US" sz="1361" dirty="0"/>
          </a:p>
        </p:txBody>
      </p:sp>
      <p:sp>
        <p:nvSpPr>
          <p:cNvPr id="8" name="Text 5"/>
          <p:cNvSpPr/>
          <p:nvPr/>
        </p:nvSpPr>
        <p:spPr>
          <a:xfrm>
            <a:off x="2871311" y="2514243"/>
            <a:ext cx="9164003" cy="276582"/>
          </a:xfrm>
          <a:prstGeom prst="rect">
            <a:avLst/>
          </a:prstGeom>
          <a:noFill/>
          <a:ln/>
        </p:spPr>
        <p:txBody>
          <a:bodyPr wrap="none" rtlCol="0" anchor="t"/>
          <a:lstStyle/>
          <a:p>
            <a:pPr algn="l" marL="342900" indent="-342900">
              <a:lnSpc>
                <a:spcPts val="2177"/>
              </a:lnSpc>
              <a:buSzPct val="100000"/>
              <a:buChar char="•"/>
            </a:pPr>
            <a:r>
              <a:rPr lang="en-US" sz="1361" dirty="0">
                <a:solidFill>
                  <a:srgbClr val="DCD7E5"/>
                </a:solidFill>
                <a:latin typeface="Heebo" pitchFamily="34" charset="0"/>
                <a:ea typeface="Heebo" pitchFamily="34" charset="-122"/>
                <a:cs typeface="Heebo" pitchFamily="34" charset="-120"/>
              </a:rPr>
              <a:t>No se especifican requisitos de hardware especiales.</a:t>
            </a:r>
            <a:endParaRPr lang="en-US" sz="1361" dirty="0"/>
          </a:p>
        </p:txBody>
      </p:sp>
      <p:sp>
        <p:nvSpPr>
          <p:cNvPr id="9" name="Text 6"/>
          <p:cNvSpPr/>
          <p:nvPr/>
        </p:nvSpPr>
        <p:spPr>
          <a:xfrm>
            <a:off x="2594967" y="2985135"/>
            <a:ext cx="9440347" cy="276582"/>
          </a:xfrm>
          <a:prstGeom prst="rect">
            <a:avLst/>
          </a:prstGeom>
          <a:noFill/>
          <a:ln/>
        </p:spPr>
        <p:txBody>
          <a:bodyPr wrap="none" rtlCol="0" anchor="t"/>
          <a:lstStyle/>
          <a:p>
            <a:pPr indent="0" marL="0">
              <a:lnSpc>
                <a:spcPts val="2177"/>
              </a:lnSpc>
              <a:buNone/>
            </a:pPr>
            <a:r>
              <a:rPr lang="en-US" sz="1361" dirty="0">
                <a:solidFill>
                  <a:srgbClr val="DCD7E5"/>
                </a:solidFill>
                <a:latin typeface="Heebo" pitchFamily="34" charset="0"/>
                <a:ea typeface="Heebo" pitchFamily="34" charset="-122"/>
                <a:cs typeface="Heebo" pitchFamily="34" charset="-120"/>
              </a:rPr>
              <a:t> 3.1.3 Interfaces de software </a:t>
            </a:r>
            <a:endParaRPr lang="en-US" sz="1361" dirty="0"/>
          </a:p>
        </p:txBody>
      </p:sp>
      <p:sp>
        <p:nvSpPr>
          <p:cNvPr id="10" name="Text 7"/>
          <p:cNvSpPr/>
          <p:nvPr/>
        </p:nvSpPr>
        <p:spPr>
          <a:xfrm>
            <a:off x="2871311" y="3456027"/>
            <a:ext cx="9164003" cy="276582"/>
          </a:xfrm>
          <a:prstGeom prst="rect">
            <a:avLst/>
          </a:prstGeom>
          <a:noFill/>
          <a:ln/>
        </p:spPr>
        <p:txBody>
          <a:bodyPr wrap="none" rtlCol="0" anchor="t"/>
          <a:lstStyle/>
          <a:p>
            <a:pPr algn="l" marL="342900" indent="-342900">
              <a:lnSpc>
                <a:spcPts val="2177"/>
              </a:lnSpc>
              <a:buSzPct val="100000"/>
              <a:buChar char="•"/>
            </a:pPr>
            <a:r>
              <a:rPr lang="en-US" sz="1361" dirty="0">
                <a:solidFill>
                  <a:srgbClr val="DCD7E5"/>
                </a:solidFill>
                <a:latin typeface="Heebo" pitchFamily="34" charset="0"/>
                <a:ea typeface="Heebo" pitchFamily="34" charset="-122"/>
                <a:cs typeface="Heebo" pitchFamily="34" charset="-120"/>
              </a:rPr>
              <a:t>Integración con API de pagos.</a:t>
            </a:r>
            <a:endParaRPr lang="en-US" sz="1361" dirty="0"/>
          </a:p>
        </p:txBody>
      </p:sp>
      <p:sp>
        <p:nvSpPr>
          <p:cNvPr id="11" name="Text 8"/>
          <p:cNvSpPr/>
          <p:nvPr/>
        </p:nvSpPr>
        <p:spPr>
          <a:xfrm>
            <a:off x="2594967" y="3926919"/>
            <a:ext cx="9440347" cy="276582"/>
          </a:xfrm>
          <a:prstGeom prst="rect">
            <a:avLst/>
          </a:prstGeom>
          <a:noFill/>
          <a:ln/>
        </p:spPr>
        <p:txBody>
          <a:bodyPr wrap="none" rtlCol="0" anchor="t"/>
          <a:lstStyle/>
          <a:p>
            <a:pPr indent="0" marL="0">
              <a:lnSpc>
                <a:spcPts val="2177"/>
              </a:lnSpc>
              <a:buNone/>
            </a:pPr>
            <a:r>
              <a:rPr lang="en-US" sz="1361" dirty="0">
                <a:solidFill>
                  <a:srgbClr val="DCD7E5"/>
                </a:solidFill>
                <a:latin typeface="Heebo" pitchFamily="34" charset="0"/>
                <a:ea typeface="Heebo" pitchFamily="34" charset="-122"/>
                <a:cs typeface="Heebo" pitchFamily="34" charset="-120"/>
              </a:rPr>
              <a:t> 3.1.4 Interfaces de comunicación </a:t>
            </a:r>
            <a:endParaRPr lang="en-US" sz="1361" dirty="0"/>
          </a:p>
        </p:txBody>
      </p:sp>
      <p:sp>
        <p:nvSpPr>
          <p:cNvPr id="12" name="Text 9"/>
          <p:cNvSpPr/>
          <p:nvPr/>
        </p:nvSpPr>
        <p:spPr>
          <a:xfrm>
            <a:off x="2871311" y="4397812"/>
            <a:ext cx="9164003" cy="276582"/>
          </a:xfrm>
          <a:prstGeom prst="rect">
            <a:avLst/>
          </a:prstGeom>
          <a:noFill/>
          <a:ln/>
        </p:spPr>
        <p:txBody>
          <a:bodyPr wrap="none" rtlCol="0" anchor="t"/>
          <a:lstStyle/>
          <a:p>
            <a:pPr algn="l" marL="342900" indent="-342900">
              <a:lnSpc>
                <a:spcPts val="2177"/>
              </a:lnSpc>
              <a:buSzPct val="100000"/>
              <a:buChar char="•"/>
            </a:pPr>
            <a:r>
              <a:rPr lang="en-US" sz="1361" dirty="0">
                <a:solidFill>
                  <a:srgbClr val="DCD7E5"/>
                </a:solidFill>
                <a:latin typeface="Heebo" pitchFamily="34" charset="0"/>
                <a:ea typeface="Heebo" pitchFamily="34" charset="-122"/>
                <a:cs typeface="Heebo" pitchFamily="34" charset="-120"/>
              </a:rPr>
              <a:t>Protocolos de comunicación seguros para transacciones (HTTPS).</a:t>
            </a:r>
            <a:endParaRPr lang="en-US" sz="1361" dirty="0"/>
          </a:p>
        </p:txBody>
      </p:sp>
      <p:sp>
        <p:nvSpPr>
          <p:cNvPr id="13" name="Text 10"/>
          <p:cNvSpPr/>
          <p:nvPr/>
        </p:nvSpPr>
        <p:spPr>
          <a:xfrm>
            <a:off x="2594967" y="4868704"/>
            <a:ext cx="9440347" cy="276582"/>
          </a:xfrm>
          <a:prstGeom prst="rect">
            <a:avLst/>
          </a:prstGeom>
          <a:noFill/>
          <a:ln/>
        </p:spPr>
        <p:txBody>
          <a:bodyPr wrap="none" rtlCol="0" anchor="t"/>
          <a:lstStyle/>
          <a:p>
            <a:pPr indent="0" marL="0">
              <a:lnSpc>
                <a:spcPts val="2177"/>
              </a:lnSpc>
              <a:buNone/>
            </a:pPr>
            <a:r>
              <a:rPr lang="en-US" sz="1361" dirty="0">
                <a:solidFill>
                  <a:srgbClr val="DCD7E5"/>
                </a:solidFill>
                <a:latin typeface="Heebo" pitchFamily="34" charset="0"/>
                <a:ea typeface="Heebo" pitchFamily="34" charset="-122"/>
                <a:cs typeface="Heebo" pitchFamily="34" charset="-120"/>
              </a:rPr>
              <a:t> 3.2 Funciones 3.2.1 Registro y autenticación de usuarios </a:t>
            </a:r>
            <a:endParaRPr lang="en-US" sz="1361" dirty="0"/>
          </a:p>
        </p:txBody>
      </p:sp>
      <p:sp>
        <p:nvSpPr>
          <p:cNvPr id="14" name="Text 11"/>
          <p:cNvSpPr/>
          <p:nvPr/>
        </p:nvSpPr>
        <p:spPr>
          <a:xfrm>
            <a:off x="2871311" y="5339596"/>
            <a:ext cx="9164003" cy="276582"/>
          </a:xfrm>
          <a:prstGeom prst="rect">
            <a:avLst/>
          </a:prstGeom>
          <a:noFill/>
          <a:ln/>
        </p:spPr>
        <p:txBody>
          <a:bodyPr wrap="none" rtlCol="0" anchor="t"/>
          <a:lstStyle/>
          <a:p>
            <a:pPr algn="l" marL="342900" indent="-342900">
              <a:lnSpc>
                <a:spcPts val="2177"/>
              </a:lnSpc>
              <a:buSzPct val="100000"/>
              <a:buChar char="•"/>
            </a:pPr>
            <a:r>
              <a:rPr lang="en-US" sz="1361" dirty="0">
                <a:solidFill>
                  <a:srgbClr val="DCD7E5"/>
                </a:solidFill>
                <a:latin typeface="Heebo" pitchFamily="34" charset="0"/>
                <a:ea typeface="Heebo" pitchFamily="34" charset="-122"/>
                <a:cs typeface="Heebo" pitchFamily="34" charset="-120"/>
              </a:rPr>
              <a:t>Verificación de edad (18+)</a:t>
            </a:r>
            <a:endParaRPr lang="en-US" sz="1361" dirty="0"/>
          </a:p>
        </p:txBody>
      </p:sp>
      <p:sp>
        <p:nvSpPr>
          <p:cNvPr id="15" name="Text 12"/>
          <p:cNvSpPr/>
          <p:nvPr/>
        </p:nvSpPr>
        <p:spPr>
          <a:xfrm>
            <a:off x="2871311" y="5676662"/>
            <a:ext cx="9164003" cy="276582"/>
          </a:xfrm>
          <a:prstGeom prst="rect">
            <a:avLst/>
          </a:prstGeom>
          <a:noFill/>
          <a:ln/>
        </p:spPr>
        <p:txBody>
          <a:bodyPr wrap="none" rtlCol="0" anchor="t"/>
          <a:lstStyle/>
          <a:p>
            <a:pPr algn="l" marL="342900" indent="-342900">
              <a:lnSpc>
                <a:spcPts val="2177"/>
              </a:lnSpc>
              <a:buSzPct val="100000"/>
              <a:buChar char="•"/>
            </a:pPr>
            <a:r>
              <a:rPr lang="en-US" sz="1361" dirty="0">
                <a:solidFill>
                  <a:srgbClr val="DCD7E5"/>
                </a:solidFill>
                <a:latin typeface="Heebo" pitchFamily="34" charset="0"/>
                <a:ea typeface="Heebo" pitchFamily="34" charset="-122"/>
                <a:cs typeface="Heebo" pitchFamily="34" charset="-120"/>
              </a:rPr>
              <a:t>Registro con información personal y bancaria</a:t>
            </a:r>
            <a:endParaRPr lang="en-US" sz="1361" dirty="0"/>
          </a:p>
        </p:txBody>
      </p:sp>
      <p:sp>
        <p:nvSpPr>
          <p:cNvPr id="16" name="Text 13"/>
          <p:cNvSpPr/>
          <p:nvPr/>
        </p:nvSpPr>
        <p:spPr>
          <a:xfrm>
            <a:off x="2871311" y="6013728"/>
            <a:ext cx="9164003" cy="276582"/>
          </a:xfrm>
          <a:prstGeom prst="rect">
            <a:avLst/>
          </a:prstGeom>
          <a:noFill/>
          <a:ln/>
        </p:spPr>
        <p:txBody>
          <a:bodyPr wrap="none" rtlCol="0" anchor="t"/>
          <a:lstStyle/>
          <a:p>
            <a:pPr algn="l" marL="342900" indent="-342900">
              <a:lnSpc>
                <a:spcPts val="2177"/>
              </a:lnSpc>
              <a:buSzPct val="100000"/>
              <a:buChar char="•"/>
            </a:pPr>
            <a:r>
              <a:rPr lang="en-US" sz="1361" dirty="0">
                <a:solidFill>
                  <a:srgbClr val="DCD7E5"/>
                </a:solidFill>
                <a:latin typeface="Heebo" pitchFamily="34" charset="0"/>
                <a:ea typeface="Heebo" pitchFamily="34" charset="-122"/>
                <a:cs typeface="Heebo" pitchFamily="34" charset="-120"/>
              </a:rPr>
              <a:t>Inicio de sesión seguro</a:t>
            </a:r>
            <a:endParaRPr lang="en-US" sz="1361" dirty="0"/>
          </a:p>
        </p:txBody>
      </p:sp>
      <p:sp>
        <p:nvSpPr>
          <p:cNvPr id="17" name="Text 14"/>
          <p:cNvSpPr/>
          <p:nvPr/>
        </p:nvSpPr>
        <p:spPr>
          <a:xfrm>
            <a:off x="2594967" y="6484620"/>
            <a:ext cx="9440347" cy="276582"/>
          </a:xfrm>
          <a:prstGeom prst="rect">
            <a:avLst/>
          </a:prstGeom>
          <a:noFill/>
          <a:ln/>
        </p:spPr>
        <p:txBody>
          <a:bodyPr wrap="none" rtlCol="0" anchor="t"/>
          <a:lstStyle/>
          <a:p>
            <a:pPr indent="0" marL="0">
              <a:lnSpc>
                <a:spcPts val="2177"/>
              </a:lnSpc>
              <a:buNone/>
            </a:pPr>
            <a:r>
              <a:rPr lang="en-US" sz="1361" dirty="0">
                <a:solidFill>
                  <a:srgbClr val="DCD7E5"/>
                </a:solidFill>
                <a:latin typeface="Heebo" pitchFamily="34" charset="0"/>
                <a:ea typeface="Heebo" pitchFamily="34" charset="-122"/>
                <a:cs typeface="Heebo" pitchFamily="34" charset="-120"/>
              </a:rPr>
              <a:t> 3.2.2 Panel de administración </a:t>
            </a:r>
            <a:endParaRPr lang="en-US" sz="1361" dirty="0"/>
          </a:p>
        </p:txBody>
      </p:sp>
      <p:sp>
        <p:nvSpPr>
          <p:cNvPr id="18" name="Text 15"/>
          <p:cNvSpPr/>
          <p:nvPr/>
        </p:nvSpPr>
        <p:spPr>
          <a:xfrm>
            <a:off x="2871311" y="6955512"/>
            <a:ext cx="9164003" cy="276582"/>
          </a:xfrm>
          <a:prstGeom prst="rect">
            <a:avLst/>
          </a:prstGeom>
          <a:noFill/>
          <a:ln/>
        </p:spPr>
        <p:txBody>
          <a:bodyPr wrap="none" rtlCol="0" anchor="t"/>
          <a:lstStyle/>
          <a:p>
            <a:pPr algn="l" marL="342900" indent="-342900">
              <a:lnSpc>
                <a:spcPts val="2177"/>
              </a:lnSpc>
              <a:buSzPct val="100000"/>
              <a:buChar char="•"/>
            </a:pPr>
            <a:r>
              <a:rPr lang="en-US" sz="1361" dirty="0">
                <a:solidFill>
                  <a:srgbClr val="DCD7E5"/>
                </a:solidFill>
                <a:latin typeface="Heebo" pitchFamily="34" charset="0"/>
                <a:ea typeface="Heebo" pitchFamily="34" charset="-122"/>
                <a:cs typeface="Heebo" pitchFamily="34" charset="-120"/>
              </a:rPr>
              <a:t>Gestión de usuarios</a:t>
            </a:r>
            <a:endParaRPr lang="en-US" sz="1361" dirty="0"/>
          </a:p>
        </p:txBody>
      </p:sp>
      <p:sp>
        <p:nvSpPr>
          <p:cNvPr id="19" name="Text 16"/>
          <p:cNvSpPr/>
          <p:nvPr/>
        </p:nvSpPr>
        <p:spPr>
          <a:xfrm>
            <a:off x="2871311" y="7292578"/>
            <a:ext cx="9164003" cy="276582"/>
          </a:xfrm>
          <a:prstGeom prst="rect">
            <a:avLst/>
          </a:prstGeom>
          <a:noFill/>
          <a:ln/>
        </p:spPr>
        <p:txBody>
          <a:bodyPr wrap="none" rtlCol="0" anchor="t"/>
          <a:lstStyle/>
          <a:p>
            <a:pPr algn="l" marL="342900" indent="-342900">
              <a:lnSpc>
                <a:spcPts val="2177"/>
              </a:lnSpc>
              <a:buSzPct val="100000"/>
              <a:buChar char="•"/>
            </a:pPr>
            <a:r>
              <a:rPr lang="en-US" sz="1361" dirty="0">
                <a:solidFill>
                  <a:srgbClr val="DCD7E5"/>
                </a:solidFill>
                <a:latin typeface="Heebo" pitchFamily="34" charset="0"/>
                <a:ea typeface="Heebo" pitchFamily="34" charset="-122"/>
                <a:cs typeface="Heebo" pitchFamily="34" charset="-120"/>
              </a:rPr>
              <a:t>Monitoreo de transacciones</a:t>
            </a:r>
            <a:endParaRPr lang="en-US" sz="1361" dirty="0"/>
          </a:p>
        </p:txBody>
      </p:sp>
      <p:sp>
        <p:nvSpPr>
          <p:cNvPr id="20" name="Text 17"/>
          <p:cNvSpPr/>
          <p:nvPr/>
        </p:nvSpPr>
        <p:spPr>
          <a:xfrm>
            <a:off x="2871311" y="7629644"/>
            <a:ext cx="9164003" cy="276582"/>
          </a:xfrm>
          <a:prstGeom prst="rect">
            <a:avLst/>
          </a:prstGeom>
          <a:noFill/>
          <a:ln/>
        </p:spPr>
        <p:txBody>
          <a:bodyPr wrap="none" rtlCol="0" anchor="t"/>
          <a:lstStyle/>
          <a:p>
            <a:pPr algn="l" marL="342900" indent="-342900">
              <a:lnSpc>
                <a:spcPts val="2177"/>
              </a:lnSpc>
              <a:buSzPct val="100000"/>
              <a:buChar char="•"/>
            </a:pPr>
            <a:r>
              <a:rPr lang="en-US" sz="1361" dirty="0">
                <a:solidFill>
                  <a:srgbClr val="DCD7E5"/>
                </a:solidFill>
                <a:latin typeface="Heebo" pitchFamily="34" charset="0"/>
                <a:ea typeface="Heebo" pitchFamily="34" charset="-122"/>
                <a:cs typeface="Heebo" pitchFamily="34" charset="-120"/>
              </a:rPr>
              <a:t>Generación de informes</a:t>
            </a:r>
            <a:endParaRPr lang="en-US" sz="1361" dirty="0"/>
          </a:p>
        </p:txBody>
      </p:sp>
      <p:sp>
        <p:nvSpPr>
          <p:cNvPr id="21" name="Text 18"/>
          <p:cNvSpPr/>
          <p:nvPr/>
        </p:nvSpPr>
        <p:spPr>
          <a:xfrm>
            <a:off x="2594967" y="8100536"/>
            <a:ext cx="9440347" cy="276582"/>
          </a:xfrm>
          <a:prstGeom prst="rect">
            <a:avLst/>
          </a:prstGeom>
          <a:noFill/>
          <a:ln/>
        </p:spPr>
        <p:txBody>
          <a:bodyPr wrap="none" rtlCol="0" anchor="t"/>
          <a:lstStyle/>
          <a:p>
            <a:pPr indent="0" marL="0">
              <a:lnSpc>
                <a:spcPts val="2177"/>
              </a:lnSpc>
              <a:buNone/>
            </a:pPr>
            <a:r>
              <a:rPr lang="en-US" sz="1361" dirty="0">
                <a:solidFill>
                  <a:srgbClr val="DCD7E5"/>
                </a:solidFill>
                <a:latin typeface="Heebo" pitchFamily="34" charset="0"/>
                <a:ea typeface="Heebo" pitchFamily="34" charset="-122"/>
                <a:cs typeface="Heebo" pitchFamily="34" charset="-120"/>
              </a:rPr>
              <a:t> 3.2.3 Juego de Blackjack </a:t>
            </a:r>
            <a:endParaRPr lang="en-US" sz="1361" dirty="0"/>
          </a:p>
        </p:txBody>
      </p:sp>
      <p:sp>
        <p:nvSpPr>
          <p:cNvPr id="22" name="Text 19"/>
          <p:cNvSpPr/>
          <p:nvPr/>
        </p:nvSpPr>
        <p:spPr>
          <a:xfrm>
            <a:off x="2871311" y="8571428"/>
            <a:ext cx="9164003" cy="276582"/>
          </a:xfrm>
          <a:prstGeom prst="rect">
            <a:avLst/>
          </a:prstGeom>
          <a:noFill/>
          <a:ln/>
        </p:spPr>
        <p:txBody>
          <a:bodyPr wrap="none" rtlCol="0" anchor="t"/>
          <a:lstStyle/>
          <a:p>
            <a:pPr algn="l" marL="342900" indent="-342900">
              <a:lnSpc>
                <a:spcPts val="2177"/>
              </a:lnSpc>
              <a:buSzPct val="100000"/>
              <a:buChar char="•"/>
            </a:pPr>
            <a:r>
              <a:rPr lang="en-US" sz="1361" dirty="0">
                <a:solidFill>
                  <a:srgbClr val="DCD7E5"/>
                </a:solidFill>
                <a:latin typeface="Heebo" pitchFamily="34" charset="0"/>
                <a:ea typeface="Heebo" pitchFamily="34" charset="-122"/>
                <a:cs typeface="Heebo" pitchFamily="34" charset="-120"/>
              </a:rPr>
              <a:t>Implementación de reglas estándar</a:t>
            </a:r>
            <a:endParaRPr lang="en-US" sz="1361" dirty="0"/>
          </a:p>
        </p:txBody>
      </p:sp>
      <p:sp>
        <p:nvSpPr>
          <p:cNvPr id="23" name="Text 20"/>
          <p:cNvSpPr/>
          <p:nvPr/>
        </p:nvSpPr>
        <p:spPr>
          <a:xfrm>
            <a:off x="2871311" y="8908494"/>
            <a:ext cx="9164003" cy="276582"/>
          </a:xfrm>
          <a:prstGeom prst="rect">
            <a:avLst/>
          </a:prstGeom>
          <a:noFill/>
          <a:ln/>
        </p:spPr>
        <p:txBody>
          <a:bodyPr wrap="none" rtlCol="0" anchor="t"/>
          <a:lstStyle/>
          <a:p>
            <a:pPr algn="l" marL="342900" indent="-342900">
              <a:lnSpc>
                <a:spcPts val="2177"/>
              </a:lnSpc>
              <a:buSzPct val="100000"/>
              <a:buChar char="•"/>
            </a:pPr>
            <a:r>
              <a:rPr lang="en-US" sz="1361" dirty="0">
                <a:solidFill>
                  <a:srgbClr val="DCD7E5"/>
                </a:solidFill>
                <a:latin typeface="Heebo" pitchFamily="34" charset="0"/>
                <a:ea typeface="Heebo" pitchFamily="34" charset="-122"/>
                <a:cs typeface="Heebo" pitchFamily="34" charset="-120"/>
              </a:rPr>
              <a:t>Sistema de apuestas con fichas</a:t>
            </a:r>
            <a:endParaRPr lang="en-US" sz="1361" dirty="0"/>
          </a:p>
        </p:txBody>
      </p:sp>
      <p:sp>
        <p:nvSpPr>
          <p:cNvPr id="24" name="Text 21"/>
          <p:cNvSpPr/>
          <p:nvPr/>
        </p:nvSpPr>
        <p:spPr>
          <a:xfrm>
            <a:off x="2594967" y="9379387"/>
            <a:ext cx="9440347" cy="276582"/>
          </a:xfrm>
          <a:prstGeom prst="rect">
            <a:avLst/>
          </a:prstGeom>
          <a:noFill/>
          <a:ln/>
        </p:spPr>
        <p:txBody>
          <a:bodyPr wrap="none" rtlCol="0" anchor="t"/>
          <a:lstStyle/>
          <a:p>
            <a:pPr indent="0" marL="0">
              <a:lnSpc>
                <a:spcPts val="2177"/>
              </a:lnSpc>
              <a:buNone/>
            </a:pPr>
            <a:r>
              <a:rPr lang="en-US" sz="1361" dirty="0">
                <a:solidFill>
                  <a:srgbClr val="DCD7E5"/>
                </a:solidFill>
                <a:latin typeface="Heebo" pitchFamily="34" charset="0"/>
                <a:ea typeface="Heebo" pitchFamily="34" charset="-122"/>
                <a:cs typeface="Heebo" pitchFamily="34" charset="-120"/>
              </a:rPr>
              <a:t> 3.2.4 Juego de Ruleta </a:t>
            </a:r>
            <a:endParaRPr lang="en-US" sz="1361" dirty="0"/>
          </a:p>
        </p:txBody>
      </p:sp>
      <p:sp>
        <p:nvSpPr>
          <p:cNvPr id="25" name="Text 22"/>
          <p:cNvSpPr/>
          <p:nvPr/>
        </p:nvSpPr>
        <p:spPr>
          <a:xfrm>
            <a:off x="2871311" y="9850279"/>
            <a:ext cx="9164003" cy="276582"/>
          </a:xfrm>
          <a:prstGeom prst="rect">
            <a:avLst/>
          </a:prstGeom>
          <a:noFill/>
          <a:ln/>
        </p:spPr>
        <p:txBody>
          <a:bodyPr wrap="none" rtlCol="0" anchor="t"/>
          <a:lstStyle/>
          <a:p>
            <a:pPr algn="l" marL="342900" indent="-342900">
              <a:lnSpc>
                <a:spcPts val="2177"/>
              </a:lnSpc>
              <a:buSzPct val="100000"/>
              <a:buChar char="•"/>
            </a:pPr>
            <a:r>
              <a:rPr lang="en-US" sz="1361" dirty="0">
                <a:solidFill>
                  <a:srgbClr val="DCD7E5"/>
                </a:solidFill>
                <a:latin typeface="Heebo" pitchFamily="34" charset="0"/>
                <a:ea typeface="Heebo" pitchFamily="34" charset="-122"/>
                <a:cs typeface="Heebo" pitchFamily="34" charset="-120"/>
              </a:rPr>
              <a:t>Implementación de reglas estándar</a:t>
            </a:r>
            <a:endParaRPr lang="en-US" sz="1361" dirty="0"/>
          </a:p>
        </p:txBody>
      </p:sp>
      <p:sp>
        <p:nvSpPr>
          <p:cNvPr id="26" name="Text 23"/>
          <p:cNvSpPr/>
          <p:nvPr/>
        </p:nvSpPr>
        <p:spPr>
          <a:xfrm>
            <a:off x="2871311" y="10187345"/>
            <a:ext cx="9164003" cy="276582"/>
          </a:xfrm>
          <a:prstGeom prst="rect">
            <a:avLst/>
          </a:prstGeom>
          <a:noFill/>
          <a:ln/>
        </p:spPr>
        <p:txBody>
          <a:bodyPr wrap="none" rtlCol="0" anchor="t"/>
          <a:lstStyle/>
          <a:p>
            <a:pPr algn="l" marL="342900" indent="-342900">
              <a:lnSpc>
                <a:spcPts val="2177"/>
              </a:lnSpc>
              <a:buSzPct val="100000"/>
              <a:buChar char="•"/>
            </a:pPr>
            <a:r>
              <a:rPr lang="en-US" sz="1361" dirty="0">
                <a:solidFill>
                  <a:srgbClr val="DCD7E5"/>
                </a:solidFill>
                <a:latin typeface="Heebo" pitchFamily="34" charset="0"/>
                <a:ea typeface="Heebo" pitchFamily="34" charset="-122"/>
                <a:cs typeface="Heebo" pitchFamily="34" charset="-120"/>
              </a:rPr>
              <a:t>Sistema de apuestas con fichas</a:t>
            </a:r>
            <a:endParaRPr lang="en-US" sz="1361" dirty="0"/>
          </a:p>
        </p:txBody>
      </p:sp>
      <p:sp>
        <p:nvSpPr>
          <p:cNvPr id="27" name="Text 24"/>
          <p:cNvSpPr/>
          <p:nvPr/>
        </p:nvSpPr>
        <p:spPr>
          <a:xfrm>
            <a:off x="2594967" y="10658237"/>
            <a:ext cx="9440347" cy="276582"/>
          </a:xfrm>
          <a:prstGeom prst="rect">
            <a:avLst/>
          </a:prstGeom>
          <a:noFill/>
          <a:ln/>
        </p:spPr>
        <p:txBody>
          <a:bodyPr wrap="none" rtlCol="0" anchor="t"/>
          <a:lstStyle/>
          <a:p>
            <a:pPr indent="0" marL="0">
              <a:lnSpc>
                <a:spcPts val="2177"/>
              </a:lnSpc>
              <a:buNone/>
            </a:pPr>
            <a:r>
              <a:rPr lang="en-US" sz="1361" dirty="0">
                <a:solidFill>
                  <a:srgbClr val="DCD7E5"/>
                </a:solidFill>
                <a:latin typeface="Heebo" pitchFamily="34" charset="0"/>
                <a:ea typeface="Heebo" pitchFamily="34" charset="-122"/>
                <a:cs typeface="Heebo" pitchFamily="34" charset="-120"/>
              </a:rPr>
              <a:t> 3.2.5 Juego de Slots </a:t>
            </a:r>
            <a:endParaRPr lang="en-US" sz="1361" dirty="0"/>
          </a:p>
        </p:txBody>
      </p:sp>
      <p:sp>
        <p:nvSpPr>
          <p:cNvPr id="28" name="Text 25"/>
          <p:cNvSpPr/>
          <p:nvPr/>
        </p:nvSpPr>
        <p:spPr>
          <a:xfrm>
            <a:off x="2871311" y="11129129"/>
            <a:ext cx="9164003" cy="276582"/>
          </a:xfrm>
          <a:prstGeom prst="rect">
            <a:avLst/>
          </a:prstGeom>
          <a:noFill/>
          <a:ln/>
        </p:spPr>
        <p:txBody>
          <a:bodyPr wrap="none" rtlCol="0" anchor="t"/>
          <a:lstStyle/>
          <a:p>
            <a:pPr algn="l" marL="342900" indent="-342900">
              <a:lnSpc>
                <a:spcPts val="2177"/>
              </a:lnSpc>
              <a:buSzPct val="100000"/>
              <a:buChar char="•"/>
            </a:pPr>
            <a:r>
              <a:rPr lang="en-US" sz="1361" dirty="0">
                <a:solidFill>
                  <a:srgbClr val="DCD7E5"/>
                </a:solidFill>
                <a:latin typeface="Heebo" pitchFamily="34" charset="0"/>
                <a:ea typeface="Heebo" pitchFamily="34" charset="-122"/>
                <a:cs typeface="Heebo" pitchFamily="34" charset="-120"/>
              </a:rPr>
              <a:t>Variedad de máquinas tragamonedas virtuales</a:t>
            </a:r>
            <a:endParaRPr lang="en-US" sz="1361" dirty="0"/>
          </a:p>
        </p:txBody>
      </p:sp>
      <p:sp>
        <p:nvSpPr>
          <p:cNvPr id="29" name="Text 26"/>
          <p:cNvSpPr/>
          <p:nvPr/>
        </p:nvSpPr>
        <p:spPr>
          <a:xfrm>
            <a:off x="2871311" y="11466195"/>
            <a:ext cx="9164003" cy="276582"/>
          </a:xfrm>
          <a:prstGeom prst="rect">
            <a:avLst/>
          </a:prstGeom>
          <a:noFill/>
          <a:ln/>
        </p:spPr>
        <p:txBody>
          <a:bodyPr wrap="none" rtlCol="0" anchor="t"/>
          <a:lstStyle/>
          <a:p>
            <a:pPr algn="l" marL="342900" indent="-342900">
              <a:lnSpc>
                <a:spcPts val="2177"/>
              </a:lnSpc>
              <a:buSzPct val="100000"/>
              <a:buChar char="•"/>
            </a:pPr>
            <a:r>
              <a:rPr lang="en-US" sz="1361" dirty="0">
                <a:solidFill>
                  <a:srgbClr val="DCD7E5"/>
                </a:solidFill>
                <a:latin typeface="Heebo" pitchFamily="34" charset="0"/>
                <a:ea typeface="Heebo" pitchFamily="34" charset="-122"/>
                <a:cs typeface="Heebo" pitchFamily="34" charset="-120"/>
              </a:rPr>
              <a:t>Sistema de apuestas con fichas</a:t>
            </a:r>
            <a:endParaRPr lang="en-US" sz="1361" dirty="0"/>
          </a:p>
        </p:txBody>
      </p:sp>
      <p:sp>
        <p:nvSpPr>
          <p:cNvPr id="30" name="Text 27"/>
          <p:cNvSpPr/>
          <p:nvPr/>
        </p:nvSpPr>
        <p:spPr>
          <a:xfrm>
            <a:off x="2594967" y="11937087"/>
            <a:ext cx="9440347" cy="276582"/>
          </a:xfrm>
          <a:prstGeom prst="rect">
            <a:avLst/>
          </a:prstGeom>
          <a:noFill/>
          <a:ln/>
        </p:spPr>
        <p:txBody>
          <a:bodyPr wrap="none" rtlCol="0" anchor="t"/>
          <a:lstStyle/>
          <a:p>
            <a:pPr indent="0" marL="0">
              <a:lnSpc>
                <a:spcPts val="2177"/>
              </a:lnSpc>
              <a:buNone/>
            </a:pPr>
            <a:r>
              <a:rPr lang="en-US" sz="1361" dirty="0">
                <a:solidFill>
                  <a:srgbClr val="DCD7E5"/>
                </a:solidFill>
                <a:latin typeface="Heebo" pitchFamily="34" charset="0"/>
                <a:ea typeface="Heebo" pitchFamily="34" charset="-122"/>
                <a:cs typeface="Heebo" pitchFamily="34" charset="-120"/>
              </a:rPr>
              <a:t> 3.2.6 Gestión de saldo y transacciones </a:t>
            </a:r>
            <a:endParaRPr lang="en-US" sz="1361" dirty="0"/>
          </a:p>
        </p:txBody>
      </p:sp>
      <p:sp>
        <p:nvSpPr>
          <p:cNvPr id="31" name="Text 28"/>
          <p:cNvSpPr/>
          <p:nvPr/>
        </p:nvSpPr>
        <p:spPr>
          <a:xfrm>
            <a:off x="2871311" y="12407979"/>
            <a:ext cx="9164003" cy="276582"/>
          </a:xfrm>
          <a:prstGeom prst="rect">
            <a:avLst/>
          </a:prstGeom>
          <a:noFill/>
          <a:ln/>
        </p:spPr>
        <p:txBody>
          <a:bodyPr wrap="none" rtlCol="0" anchor="t"/>
          <a:lstStyle/>
          <a:p>
            <a:pPr algn="l" marL="342900" indent="-342900">
              <a:lnSpc>
                <a:spcPts val="2177"/>
              </a:lnSpc>
              <a:buSzPct val="100000"/>
              <a:buChar char="•"/>
            </a:pPr>
            <a:r>
              <a:rPr lang="en-US" sz="1361" dirty="0">
                <a:solidFill>
                  <a:srgbClr val="DCD7E5"/>
                </a:solidFill>
                <a:latin typeface="Heebo" pitchFamily="34" charset="0"/>
                <a:ea typeface="Heebo" pitchFamily="34" charset="-122"/>
                <a:cs typeface="Heebo" pitchFamily="34" charset="-120"/>
              </a:rPr>
              <a:t>Compra de fichas</a:t>
            </a:r>
            <a:endParaRPr lang="en-US" sz="1361" dirty="0"/>
          </a:p>
        </p:txBody>
      </p:sp>
      <p:sp>
        <p:nvSpPr>
          <p:cNvPr id="32" name="Text 29"/>
          <p:cNvSpPr/>
          <p:nvPr/>
        </p:nvSpPr>
        <p:spPr>
          <a:xfrm>
            <a:off x="2871311" y="12745045"/>
            <a:ext cx="9164003" cy="276582"/>
          </a:xfrm>
          <a:prstGeom prst="rect">
            <a:avLst/>
          </a:prstGeom>
          <a:noFill/>
          <a:ln/>
        </p:spPr>
        <p:txBody>
          <a:bodyPr wrap="none" rtlCol="0" anchor="t"/>
          <a:lstStyle/>
          <a:p>
            <a:pPr algn="l" marL="342900" indent="-342900">
              <a:lnSpc>
                <a:spcPts val="2177"/>
              </a:lnSpc>
              <a:buSzPct val="100000"/>
              <a:buChar char="•"/>
            </a:pPr>
            <a:r>
              <a:rPr lang="en-US" sz="1361" dirty="0">
                <a:solidFill>
                  <a:srgbClr val="DCD7E5"/>
                </a:solidFill>
                <a:latin typeface="Heebo" pitchFamily="34" charset="0"/>
                <a:ea typeface="Heebo" pitchFamily="34" charset="-122"/>
                <a:cs typeface="Heebo" pitchFamily="34" charset="-120"/>
              </a:rPr>
              <a:t>Retiro de ganancias</a:t>
            </a:r>
            <a:endParaRPr lang="en-US" sz="1361" dirty="0"/>
          </a:p>
        </p:txBody>
      </p:sp>
      <p:sp>
        <p:nvSpPr>
          <p:cNvPr id="33" name="Text 30"/>
          <p:cNvSpPr/>
          <p:nvPr/>
        </p:nvSpPr>
        <p:spPr>
          <a:xfrm>
            <a:off x="2871311" y="13082111"/>
            <a:ext cx="9164003" cy="276582"/>
          </a:xfrm>
          <a:prstGeom prst="rect">
            <a:avLst/>
          </a:prstGeom>
          <a:noFill/>
          <a:ln/>
        </p:spPr>
        <p:txBody>
          <a:bodyPr wrap="none" rtlCol="0" anchor="t"/>
          <a:lstStyle/>
          <a:p>
            <a:pPr algn="l" marL="342900" indent="-342900">
              <a:lnSpc>
                <a:spcPts val="2177"/>
              </a:lnSpc>
              <a:buSzPct val="100000"/>
              <a:buChar char="•"/>
            </a:pPr>
            <a:r>
              <a:rPr lang="en-US" sz="1361" dirty="0">
                <a:solidFill>
                  <a:srgbClr val="DCD7E5"/>
                </a:solidFill>
                <a:latin typeface="Heebo" pitchFamily="34" charset="0"/>
                <a:ea typeface="Heebo" pitchFamily="34" charset="-122"/>
                <a:cs typeface="Heebo" pitchFamily="34" charset="-120"/>
              </a:rPr>
              <a:t>Historial de transacciones</a:t>
            </a:r>
            <a:endParaRPr lang="en-US" sz="1361" dirty="0"/>
          </a:p>
        </p:txBody>
      </p:sp>
      <p:sp>
        <p:nvSpPr>
          <p:cNvPr id="34" name="Text 31"/>
          <p:cNvSpPr/>
          <p:nvPr/>
        </p:nvSpPr>
        <p:spPr>
          <a:xfrm>
            <a:off x="2594967" y="13553003"/>
            <a:ext cx="9440347" cy="276582"/>
          </a:xfrm>
          <a:prstGeom prst="rect">
            <a:avLst/>
          </a:prstGeom>
          <a:noFill/>
          <a:ln/>
        </p:spPr>
        <p:txBody>
          <a:bodyPr wrap="none" rtlCol="0" anchor="t"/>
          <a:lstStyle/>
          <a:p>
            <a:pPr indent="0" marL="0">
              <a:lnSpc>
                <a:spcPts val="2177"/>
              </a:lnSpc>
              <a:buNone/>
            </a:pPr>
            <a:r>
              <a:rPr lang="en-US" sz="1361" dirty="0">
                <a:solidFill>
                  <a:srgbClr val="DCD7E5"/>
                </a:solidFill>
                <a:latin typeface="Heebo" pitchFamily="34" charset="0"/>
                <a:ea typeface="Heebo" pitchFamily="34" charset="-122"/>
                <a:cs typeface="Heebo" pitchFamily="34" charset="-120"/>
              </a:rPr>
              <a:t> 3.3 Requisitos de rendimiento </a:t>
            </a:r>
            <a:endParaRPr lang="en-US" sz="1361" dirty="0"/>
          </a:p>
        </p:txBody>
      </p:sp>
      <p:sp>
        <p:nvSpPr>
          <p:cNvPr id="35" name="Text 32"/>
          <p:cNvSpPr/>
          <p:nvPr/>
        </p:nvSpPr>
        <p:spPr>
          <a:xfrm>
            <a:off x="2871311" y="14023896"/>
            <a:ext cx="9164003" cy="276582"/>
          </a:xfrm>
          <a:prstGeom prst="rect">
            <a:avLst/>
          </a:prstGeom>
          <a:noFill/>
          <a:ln/>
        </p:spPr>
        <p:txBody>
          <a:bodyPr wrap="none" rtlCol="0" anchor="t"/>
          <a:lstStyle/>
          <a:p>
            <a:pPr algn="l" marL="342900" indent="-342900">
              <a:lnSpc>
                <a:spcPts val="2177"/>
              </a:lnSpc>
              <a:buSzPct val="100000"/>
              <a:buChar char="•"/>
            </a:pPr>
            <a:r>
              <a:rPr lang="en-US" sz="1361" dirty="0">
                <a:solidFill>
                  <a:srgbClr val="DCD7E5"/>
                </a:solidFill>
                <a:latin typeface="Heebo" pitchFamily="34" charset="0"/>
                <a:ea typeface="Heebo" pitchFamily="34" charset="-122"/>
                <a:cs typeface="Heebo" pitchFamily="34" charset="-120"/>
              </a:rPr>
              <a:t>El sistema debe soportar múltiples usuarios concurrentes (número específico a determinar).</a:t>
            </a:r>
            <a:endParaRPr lang="en-US" sz="1361" dirty="0"/>
          </a:p>
        </p:txBody>
      </p:sp>
      <p:sp>
        <p:nvSpPr>
          <p:cNvPr id="36" name="Text 33"/>
          <p:cNvSpPr/>
          <p:nvPr/>
        </p:nvSpPr>
        <p:spPr>
          <a:xfrm>
            <a:off x="2594967" y="14494788"/>
            <a:ext cx="9440347" cy="276582"/>
          </a:xfrm>
          <a:prstGeom prst="rect">
            <a:avLst/>
          </a:prstGeom>
          <a:noFill/>
          <a:ln/>
        </p:spPr>
        <p:txBody>
          <a:bodyPr wrap="none" rtlCol="0" anchor="t"/>
          <a:lstStyle/>
          <a:p>
            <a:pPr indent="0" marL="0">
              <a:lnSpc>
                <a:spcPts val="2177"/>
              </a:lnSpc>
              <a:buNone/>
            </a:pPr>
            <a:r>
              <a:rPr lang="en-US" sz="1361" dirty="0">
                <a:solidFill>
                  <a:srgbClr val="DCD7E5"/>
                </a:solidFill>
                <a:latin typeface="Heebo" pitchFamily="34" charset="0"/>
                <a:ea typeface="Heebo" pitchFamily="34" charset="-122"/>
                <a:cs typeface="Heebo" pitchFamily="34" charset="-120"/>
              </a:rPr>
              <a:t> 3.4 Restricciones de diseño </a:t>
            </a:r>
            <a:endParaRPr lang="en-US" sz="1361" dirty="0"/>
          </a:p>
        </p:txBody>
      </p:sp>
      <p:sp>
        <p:nvSpPr>
          <p:cNvPr id="37" name="Text 34"/>
          <p:cNvSpPr/>
          <p:nvPr/>
        </p:nvSpPr>
        <p:spPr>
          <a:xfrm>
            <a:off x="2871311" y="14965680"/>
            <a:ext cx="9164003" cy="276582"/>
          </a:xfrm>
          <a:prstGeom prst="rect">
            <a:avLst/>
          </a:prstGeom>
          <a:noFill/>
          <a:ln/>
        </p:spPr>
        <p:txBody>
          <a:bodyPr wrap="none" rtlCol="0" anchor="t"/>
          <a:lstStyle/>
          <a:p>
            <a:pPr algn="l" marL="342900" indent="-342900">
              <a:lnSpc>
                <a:spcPts val="2177"/>
              </a:lnSpc>
              <a:buSzPct val="100000"/>
              <a:buChar char="•"/>
            </a:pPr>
            <a:r>
              <a:rPr lang="en-US" sz="1361" dirty="0">
                <a:solidFill>
                  <a:srgbClr val="DCD7E5"/>
                </a:solidFill>
                <a:latin typeface="Heebo" pitchFamily="34" charset="0"/>
                <a:ea typeface="Heebo" pitchFamily="34" charset="-122"/>
                <a:cs typeface="Heebo" pitchFamily="34" charset="-120"/>
              </a:rPr>
              <a:t>Diseño atractivo para atraer y retener usuarios</a:t>
            </a:r>
            <a:endParaRPr lang="en-US" sz="1361" dirty="0"/>
          </a:p>
        </p:txBody>
      </p:sp>
      <p:sp>
        <p:nvSpPr>
          <p:cNvPr id="38" name="Text 35"/>
          <p:cNvSpPr/>
          <p:nvPr/>
        </p:nvSpPr>
        <p:spPr>
          <a:xfrm>
            <a:off x="2871311" y="15302746"/>
            <a:ext cx="9164003" cy="276582"/>
          </a:xfrm>
          <a:prstGeom prst="rect">
            <a:avLst/>
          </a:prstGeom>
          <a:noFill/>
          <a:ln/>
        </p:spPr>
        <p:txBody>
          <a:bodyPr wrap="none" rtlCol="0" anchor="t"/>
          <a:lstStyle/>
          <a:p>
            <a:pPr algn="l" marL="342900" indent="-342900">
              <a:lnSpc>
                <a:spcPts val="2177"/>
              </a:lnSpc>
              <a:buSzPct val="100000"/>
              <a:buChar char="•"/>
            </a:pPr>
            <a:r>
              <a:rPr lang="en-US" sz="1361" dirty="0">
                <a:solidFill>
                  <a:srgbClr val="DCD7E5"/>
                </a:solidFill>
                <a:latin typeface="Heebo" pitchFamily="34" charset="0"/>
                <a:ea typeface="Heebo" pitchFamily="34" charset="-122"/>
                <a:cs typeface="Heebo" pitchFamily="34" charset="-120"/>
              </a:rPr>
              <a:t>Interfaz intuitiva y fácil de usar</a:t>
            </a:r>
            <a:endParaRPr lang="en-US" sz="1361" dirty="0"/>
          </a:p>
        </p:txBody>
      </p:sp>
      <p:sp>
        <p:nvSpPr>
          <p:cNvPr id="39" name="Text 36"/>
          <p:cNvSpPr/>
          <p:nvPr/>
        </p:nvSpPr>
        <p:spPr>
          <a:xfrm>
            <a:off x="2594967" y="15773638"/>
            <a:ext cx="9440347" cy="276582"/>
          </a:xfrm>
          <a:prstGeom prst="rect">
            <a:avLst/>
          </a:prstGeom>
          <a:noFill/>
          <a:ln/>
        </p:spPr>
        <p:txBody>
          <a:bodyPr wrap="none" rtlCol="0" anchor="t"/>
          <a:lstStyle/>
          <a:p>
            <a:pPr indent="0" marL="0">
              <a:lnSpc>
                <a:spcPts val="2177"/>
              </a:lnSpc>
              <a:buNone/>
            </a:pPr>
            <a:r>
              <a:rPr lang="en-US" sz="1361" dirty="0">
                <a:solidFill>
                  <a:srgbClr val="DCD7E5"/>
                </a:solidFill>
                <a:latin typeface="Heebo" pitchFamily="34" charset="0"/>
                <a:ea typeface="Heebo" pitchFamily="34" charset="-122"/>
                <a:cs typeface="Heebo" pitchFamily="34" charset="-120"/>
              </a:rPr>
              <a:t> 3.5 Atributos del sistema de software 3.5.1 Seguridad </a:t>
            </a:r>
            <a:endParaRPr lang="en-US" sz="1361" dirty="0"/>
          </a:p>
        </p:txBody>
      </p:sp>
      <p:sp>
        <p:nvSpPr>
          <p:cNvPr id="40" name="Text 37"/>
          <p:cNvSpPr/>
          <p:nvPr/>
        </p:nvSpPr>
        <p:spPr>
          <a:xfrm>
            <a:off x="2871311" y="16244530"/>
            <a:ext cx="9164003" cy="276582"/>
          </a:xfrm>
          <a:prstGeom prst="rect">
            <a:avLst/>
          </a:prstGeom>
          <a:noFill/>
          <a:ln/>
        </p:spPr>
        <p:txBody>
          <a:bodyPr wrap="none" rtlCol="0" anchor="t"/>
          <a:lstStyle/>
          <a:p>
            <a:pPr algn="l" marL="342900" indent="-342900">
              <a:lnSpc>
                <a:spcPts val="2177"/>
              </a:lnSpc>
              <a:buSzPct val="100000"/>
              <a:buChar char="•"/>
            </a:pPr>
            <a:r>
              <a:rPr lang="en-US" sz="1361" dirty="0">
                <a:solidFill>
                  <a:srgbClr val="DCD7E5"/>
                </a:solidFill>
                <a:latin typeface="Heebo" pitchFamily="34" charset="0"/>
                <a:ea typeface="Heebo" pitchFamily="34" charset="-122"/>
                <a:cs typeface="Heebo" pitchFamily="34" charset="-120"/>
              </a:rPr>
              <a:t>Encriptación de datos sensibles</a:t>
            </a:r>
            <a:endParaRPr lang="en-US" sz="1361" dirty="0"/>
          </a:p>
        </p:txBody>
      </p:sp>
      <p:sp>
        <p:nvSpPr>
          <p:cNvPr id="41" name="Text 38"/>
          <p:cNvSpPr/>
          <p:nvPr/>
        </p:nvSpPr>
        <p:spPr>
          <a:xfrm>
            <a:off x="2871311" y="16581596"/>
            <a:ext cx="9164003" cy="276582"/>
          </a:xfrm>
          <a:prstGeom prst="rect">
            <a:avLst/>
          </a:prstGeom>
          <a:noFill/>
          <a:ln/>
        </p:spPr>
        <p:txBody>
          <a:bodyPr wrap="none" rtlCol="0" anchor="t"/>
          <a:lstStyle/>
          <a:p>
            <a:pPr algn="l" marL="342900" indent="-342900">
              <a:lnSpc>
                <a:spcPts val="2177"/>
              </a:lnSpc>
              <a:buSzPct val="100000"/>
              <a:buChar char="•"/>
            </a:pPr>
            <a:r>
              <a:rPr lang="en-US" sz="1361" dirty="0">
                <a:solidFill>
                  <a:srgbClr val="DCD7E5"/>
                </a:solidFill>
                <a:latin typeface="Heebo" pitchFamily="34" charset="0"/>
                <a:ea typeface="Heebo" pitchFamily="34" charset="-122"/>
                <a:cs typeface="Heebo" pitchFamily="34" charset="-120"/>
              </a:rPr>
              <a:t>Protección contra fraudes</a:t>
            </a:r>
            <a:endParaRPr lang="en-US" sz="1361" dirty="0"/>
          </a:p>
        </p:txBody>
      </p:sp>
      <p:sp>
        <p:nvSpPr>
          <p:cNvPr id="42" name="Text 39"/>
          <p:cNvSpPr/>
          <p:nvPr/>
        </p:nvSpPr>
        <p:spPr>
          <a:xfrm>
            <a:off x="2871311" y="16918662"/>
            <a:ext cx="9164003" cy="276582"/>
          </a:xfrm>
          <a:prstGeom prst="rect">
            <a:avLst/>
          </a:prstGeom>
          <a:noFill/>
          <a:ln/>
        </p:spPr>
        <p:txBody>
          <a:bodyPr wrap="none" rtlCol="0" anchor="t"/>
          <a:lstStyle/>
          <a:p>
            <a:pPr algn="l" marL="342900" indent="-342900">
              <a:lnSpc>
                <a:spcPts val="2177"/>
              </a:lnSpc>
              <a:buSzPct val="100000"/>
              <a:buChar char="•"/>
            </a:pPr>
            <a:r>
              <a:rPr lang="en-US" sz="1361" dirty="0">
                <a:solidFill>
                  <a:srgbClr val="DCD7E5"/>
                </a:solidFill>
                <a:latin typeface="Heebo" pitchFamily="34" charset="0"/>
                <a:ea typeface="Heebo" pitchFamily="34" charset="-122"/>
                <a:cs typeface="Heebo" pitchFamily="34" charset="-120"/>
              </a:rPr>
              <a:t>Cumplimiento de regulaciones de juego en línea</a:t>
            </a:r>
            <a:endParaRPr lang="en-US" sz="1361" dirty="0"/>
          </a:p>
        </p:txBody>
      </p:sp>
      <p:sp>
        <p:nvSpPr>
          <p:cNvPr id="43" name="Text 40"/>
          <p:cNvSpPr/>
          <p:nvPr/>
        </p:nvSpPr>
        <p:spPr>
          <a:xfrm>
            <a:off x="2594967" y="17389554"/>
            <a:ext cx="9440347" cy="276582"/>
          </a:xfrm>
          <a:prstGeom prst="rect">
            <a:avLst/>
          </a:prstGeom>
          <a:noFill/>
          <a:ln/>
        </p:spPr>
        <p:txBody>
          <a:bodyPr wrap="none" rtlCol="0" anchor="t"/>
          <a:lstStyle/>
          <a:p>
            <a:pPr indent="0" marL="0">
              <a:lnSpc>
                <a:spcPts val="2177"/>
              </a:lnSpc>
              <a:buNone/>
            </a:pPr>
            <a:r>
              <a:rPr lang="en-US" sz="1361" dirty="0">
                <a:solidFill>
                  <a:srgbClr val="DCD7E5"/>
                </a:solidFill>
                <a:latin typeface="Heebo" pitchFamily="34" charset="0"/>
                <a:ea typeface="Heebo" pitchFamily="34" charset="-122"/>
                <a:cs typeface="Heebo" pitchFamily="34" charset="-120"/>
              </a:rPr>
              <a:t> 3.5.2 Fiabilidad </a:t>
            </a:r>
            <a:endParaRPr lang="en-US" sz="1361" dirty="0"/>
          </a:p>
        </p:txBody>
      </p:sp>
      <p:sp>
        <p:nvSpPr>
          <p:cNvPr id="44" name="Text 41"/>
          <p:cNvSpPr/>
          <p:nvPr/>
        </p:nvSpPr>
        <p:spPr>
          <a:xfrm>
            <a:off x="2871311" y="17860447"/>
            <a:ext cx="9164003" cy="276582"/>
          </a:xfrm>
          <a:prstGeom prst="rect">
            <a:avLst/>
          </a:prstGeom>
          <a:noFill/>
          <a:ln/>
        </p:spPr>
        <p:txBody>
          <a:bodyPr wrap="none" rtlCol="0" anchor="t"/>
          <a:lstStyle/>
          <a:p>
            <a:pPr algn="l" marL="342900" indent="-342900">
              <a:lnSpc>
                <a:spcPts val="2177"/>
              </a:lnSpc>
              <a:buSzPct val="100000"/>
              <a:buChar char="•"/>
            </a:pPr>
            <a:r>
              <a:rPr lang="en-US" sz="1361" dirty="0">
                <a:solidFill>
                  <a:srgbClr val="DCD7E5"/>
                </a:solidFill>
                <a:latin typeface="Heebo" pitchFamily="34" charset="0"/>
                <a:ea typeface="Heebo" pitchFamily="34" charset="-122"/>
                <a:cs typeface="Heebo" pitchFamily="34" charset="-120"/>
              </a:rPr>
              <a:t>Alta disponibilidad del sistema</a:t>
            </a:r>
            <a:endParaRPr lang="en-US" sz="1361" dirty="0"/>
          </a:p>
        </p:txBody>
      </p:sp>
      <p:sp>
        <p:nvSpPr>
          <p:cNvPr id="45" name="Text 42"/>
          <p:cNvSpPr/>
          <p:nvPr/>
        </p:nvSpPr>
        <p:spPr>
          <a:xfrm>
            <a:off x="2871311" y="18197513"/>
            <a:ext cx="9164003" cy="276582"/>
          </a:xfrm>
          <a:prstGeom prst="rect">
            <a:avLst/>
          </a:prstGeom>
          <a:noFill/>
          <a:ln/>
        </p:spPr>
        <p:txBody>
          <a:bodyPr wrap="none" rtlCol="0" anchor="t"/>
          <a:lstStyle/>
          <a:p>
            <a:pPr algn="l" marL="342900" indent="-342900">
              <a:lnSpc>
                <a:spcPts val="2177"/>
              </a:lnSpc>
              <a:buSzPct val="100000"/>
              <a:buChar char="•"/>
            </a:pPr>
            <a:r>
              <a:rPr lang="en-US" sz="1361" dirty="0">
                <a:solidFill>
                  <a:srgbClr val="DCD7E5"/>
                </a:solidFill>
                <a:latin typeface="Heebo" pitchFamily="34" charset="0"/>
                <a:ea typeface="Heebo" pitchFamily="34" charset="-122"/>
                <a:cs typeface="Heebo" pitchFamily="34" charset="-120"/>
              </a:rPr>
              <a:t>Recuperación ante fallos</a:t>
            </a:r>
            <a:endParaRPr lang="en-US" sz="1361" dirty="0"/>
          </a:p>
        </p:txBody>
      </p:sp>
      <p:sp>
        <p:nvSpPr>
          <p:cNvPr id="46" name="Text 43"/>
          <p:cNvSpPr/>
          <p:nvPr/>
        </p:nvSpPr>
        <p:spPr>
          <a:xfrm>
            <a:off x="2594967" y="18668405"/>
            <a:ext cx="9440347" cy="276582"/>
          </a:xfrm>
          <a:prstGeom prst="rect">
            <a:avLst/>
          </a:prstGeom>
          <a:noFill/>
          <a:ln/>
        </p:spPr>
        <p:txBody>
          <a:bodyPr wrap="none" rtlCol="0" anchor="t"/>
          <a:lstStyle/>
          <a:p>
            <a:pPr indent="0" marL="0">
              <a:lnSpc>
                <a:spcPts val="2177"/>
              </a:lnSpc>
              <a:buNone/>
            </a:pPr>
            <a:r>
              <a:rPr lang="en-US" sz="1361" dirty="0">
                <a:solidFill>
                  <a:srgbClr val="DCD7E5"/>
                </a:solidFill>
                <a:latin typeface="Heebo" pitchFamily="34" charset="0"/>
                <a:ea typeface="Heebo" pitchFamily="34" charset="-122"/>
                <a:cs typeface="Heebo" pitchFamily="34" charset="-120"/>
              </a:rPr>
              <a:t> 3.5.3 Disponibilidad </a:t>
            </a:r>
            <a:endParaRPr lang="en-US" sz="1361" dirty="0"/>
          </a:p>
        </p:txBody>
      </p:sp>
      <p:sp>
        <p:nvSpPr>
          <p:cNvPr id="47" name="Text 44"/>
          <p:cNvSpPr/>
          <p:nvPr/>
        </p:nvSpPr>
        <p:spPr>
          <a:xfrm>
            <a:off x="2871311" y="19139297"/>
            <a:ext cx="9164003" cy="276582"/>
          </a:xfrm>
          <a:prstGeom prst="rect">
            <a:avLst/>
          </a:prstGeom>
          <a:noFill/>
          <a:ln/>
        </p:spPr>
        <p:txBody>
          <a:bodyPr wrap="none" rtlCol="0" anchor="t"/>
          <a:lstStyle/>
          <a:p>
            <a:pPr algn="l" marL="342900" indent="-342900">
              <a:lnSpc>
                <a:spcPts val="2177"/>
              </a:lnSpc>
              <a:buSzPct val="100000"/>
              <a:buChar char="•"/>
            </a:pPr>
            <a:r>
              <a:rPr lang="en-US" sz="1361" dirty="0">
                <a:solidFill>
                  <a:srgbClr val="DCD7E5"/>
                </a:solidFill>
                <a:latin typeface="Heebo" pitchFamily="34" charset="0"/>
                <a:ea typeface="Heebo" pitchFamily="34" charset="-122"/>
                <a:cs typeface="Heebo" pitchFamily="34" charset="-120"/>
              </a:rPr>
              <a:t>Servicio 24/7</a:t>
            </a:r>
            <a:endParaRPr lang="en-US" sz="1361" dirty="0"/>
          </a:p>
        </p:txBody>
      </p:sp>
      <p:sp>
        <p:nvSpPr>
          <p:cNvPr id="48" name="Text 45"/>
          <p:cNvSpPr/>
          <p:nvPr/>
        </p:nvSpPr>
        <p:spPr>
          <a:xfrm>
            <a:off x="2594967" y="19610189"/>
            <a:ext cx="9440347" cy="276582"/>
          </a:xfrm>
          <a:prstGeom prst="rect">
            <a:avLst/>
          </a:prstGeom>
          <a:noFill/>
          <a:ln/>
        </p:spPr>
        <p:txBody>
          <a:bodyPr wrap="none" rtlCol="0" anchor="t"/>
          <a:lstStyle/>
          <a:p>
            <a:pPr indent="0" marL="0">
              <a:lnSpc>
                <a:spcPts val="2177"/>
              </a:lnSpc>
              <a:buNone/>
            </a:pPr>
            <a:r>
              <a:rPr lang="en-US" sz="1361" dirty="0">
                <a:solidFill>
                  <a:srgbClr val="DCD7E5"/>
                </a:solidFill>
                <a:latin typeface="Heebo" pitchFamily="34" charset="0"/>
                <a:ea typeface="Heebo" pitchFamily="34" charset="-122"/>
                <a:cs typeface="Heebo" pitchFamily="34" charset="-120"/>
              </a:rPr>
              <a:t> 3.5.4 Mantenibilidad </a:t>
            </a:r>
            <a:endParaRPr lang="en-US" sz="1361" dirty="0"/>
          </a:p>
        </p:txBody>
      </p:sp>
      <p:sp>
        <p:nvSpPr>
          <p:cNvPr id="49" name="Text 46"/>
          <p:cNvSpPr/>
          <p:nvPr/>
        </p:nvSpPr>
        <p:spPr>
          <a:xfrm>
            <a:off x="2871311" y="20081081"/>
            <a:ext cx="9164003" cy="276582"/>
          </a:xfrm>
          <a:prstGeom prst="rect">
            <a:avLst/>
          </a:prstGeom>
          <a:noFill/>
          <a:ln/>
        </p:spPr>
        <p:txBody>
          <a:bodyPr wrap="none" rtlCol="0" anchor="t"/>
          <a:lstStyle/>
          <a:p>
            <a:pPr algn="l" marL="342900" indent="-342900">
              <a:lnSpc>
                <a:spcPts val="2177"/>
              </a:lnSpc>
              <a:buSzPct val="100000"/>
              <a:buChar char="•"/>
            </a:pPr>
            <a:r>
              <a:rPr lang="en-US" sz="1361" dirty="0">
                <a:solidFill>
                  <a:srgbClr val="DCD7E5"/>
                </a:solidFill>
                <a:latin typeface="Heebo" pitchFamily="34" charset="0"/>
                <a:ea typeface="Heebo" pitchFamily="34" charset="-122"/>
                <a:cs typeface="Heebo" pitchFamily="34" charset="-120"/>
              </a:rPr>
              <a:t>Código modular y bien documentado</a:t>
            </a:r>
            <a:endParaRPr lang="en-US" sz="1361" dirty="0"/>
          </a:p>
        </p:txBody>
      </p:sp>
      <p:sp>
        <p:nvSpPr>
          <p:cNvPr id="50" name="Text 47"/>
          <p:cNvSpPr/>
          <p:nvPr/>
        </p:nvSpPr>
        <p:spPr>
          <a:xfrm>
            <a:off x="2871311" y="20418147"/>
            <a:ext cx="9164003" cy="276582"/>
          </a:xfrm>
          <a:prstGeom prst="rect">
            <a:avLst/>
          </a:prstGeom>
          <a:noFill/>
          <a:ln/>
        </p:spPr>
        <p:txBody>
          <a:bodyPr wrap="none" rtlCol="0" anchor="t"/>
          <a:lstStyle/>
          <a:p>
            <a:pPr algn="l" marL="342900" indent="-342900">
              <a:lnSpc>
                <a:spcPts val="2177"/>
              </a:lnSpc>
              <a:buSzPct val="100000"/>
              <a:buChar char="•"/>
            </a:pPr>
            <a:r>
              <a:rPr lang="en-US" sz="1361" dirty="0">
                <a:solidFill>
                  <a:srgbClr val="DCD7E5"/>
                </a:solidFill>
                <a:latin typeface="Heebo" pitchFamily="34" charset="0"/>
                <a:ea typeface="Heebo" pitchFamily="34" charset="-122"/>
                <a:cs typeface="Heebo" pitchFamily="34" charset="-120"/>
              </a:rPr>
              <a:t>Facilidad de actualización y mantenimiento</a:t>
            </a:r>
            <a:endParaRPr lang="en-US" sz="1361" dirty="0"/>
          </a:p>
        </p:txBody>
      </p:sp>
      <p:sp>
        <p:nvSpPr>
          <p:cNvPr id="51" name="Text 48"/>
          <p:cNvSpPr/>
          <p:nvPr/>
        </p:nvSpPr>
        <p:spPr>
          <a:xfrm>
            <a:off x="2594967" y="20889039"/>
            <a:ext cx="9440347" cy="276582"/>
          </a:xfrm>
          <a:prstGeom prst="rect">
            <a:avLst/>
          </a:prstGeom>
          <a:noFill/>
          <a:ln/>
        </p:spPr>
        <p:txBody>
          <a:bodyPr wrap="none" rtlCol="0" anchor="t"/>
          <a:lstStyle/>
          <a:p>
            <a:pPr indent="0" marL="0">
              <a:lnSpc>
                <a:spcPts val="2177"/>
              </a:lnSpc>
              <a:buNone/>
            </a:pPr>
            <a:r>
              <a:rPr lang="en-US" sz="1361" dirty="0">
                <a:solidFill>
                  <a:srgbClr val="DCD7E5"/>
                </a:solidFill>
                <a:latin typeface="Heebo" pitchFamily="34" charset="0"/>
                <a:ea typeface="Heebo" pitchFamily="34" charset="-122"/>
                <a:cs typeface="Heebo" pitchFamily="34" charset="-120"/>
              </a:rPr>
              <a:t> 3.6 Otros requisitos </a:t>
            </a:r>
            <a:endParaRPr lang="en-US" sz="1361" dirty="0"/>
          </a:p>
        </p:txBody>
      </p:sp>
      <p:sp>
        <p:nvSpPr>
          <p:cNvPr id="52" name="Text 49"/>
          <p:cNvSpPr/>
          <p:nvPr/>
        </p:nvSpPr>
        <p:spPr>
          <a:xfrm>
            <a:off x="2871311" y="21359932"/>
            <a:ext cx="9164003" cy="276582"/>
          </a:xfrm>
          <a:prstGeom prst="rect">
            <a:avLst/>
          </a:prstGeom>
          <a:noFill/>
          <a:ln/>
        </p:spPr>
        <p:txBody>
          <a:bodyPr wrap="none" rtlCol="0" anchor="t"/>
          <a:lstStyle/>
          <a:p>
            <a:pPr algn="l" marL="342900" indent="-342900">
              <a:lnSpc>
                <a:spcPts val="2177"/>
              </a:lnSpc>
              <a:buSzPct val="100000"/>
              <a:buChar char="•"/>
            </a:pPr>
            <a:r>
              <a:rPr lang="en-US" sz="1361" dirty="0">
                <a:solidFill>
                  <a:srgbClr val="DCD7E5"/>
                </a:solidFill>
                <a:latin typeface="Heebo" pitchFamily="34" charset="0"/>
                <a:ea typeface="Heebo" pitchFamily="34" charset="-122"/>
                <a:cs typeface="Heebo" pitchFamily="34" charset="-120"/>
              </a:rPr>
              <a:t>Soporte al cliente</a:t>
            </a:r>
            <a:endParaRPr lang="en-US" sz="1361" dirty="0"/>
          </a:p>
        </p:txBody>
      </p:sp>
      <p:sp>
        <p:nvSpPr>
          <p:cNvPr id="53" name="Text 50"/>
          <p:cNvSpPr/>
          <p:nvPr/>
        </p:nvSpPr>
        <p:spPr>
          <a:xfrm>
            <a:off x="2871311" y="21696998"/>
            <a:ext cx="9164003" cy="276582"/>
          </a:xfrm>
          <a:prstGeom prst="rect">
            <a:avLst/>
          </a:prstGeom>
          <a:noFill/>
          <a:ln/>
        </p:spPr>
        <p:txBody>
          <a:bodyPr wrap="none" rtlCol="0" anchor="t"/>
          <a:lstStyle/>
          <a:p>
            <a:pPr algn="l" marL="342900" indent="-342900">
              <a:lnSpc>
                <a:spcPts val="2177"/>
              </a:lnSpc>
              <a:buSzPct val="100000"/>
              <a:buChar char="•"/>
            </a:pPr>
            <a:r>
              <a:rPr lang="en-US" sz="1361" dirty="0">
                <a:solidFill>
                  <a:srgbClr val="DCD7E5"/>
                </a:solidFill>
                <a:latin typeface="Heebo" pitchFamily="34" charset="0"/>
                <a:ea typeface="Heebo" pitchFamily="34" charset="-122"/>
                <a:cs typeface="Heebo" pitchFamily="34" charset="-120"/>
              </a:rPr>
              <a:t>Sistema de prevención de adicción al juego</a:t>
            </a:r>
            <a:endParaRPr lang="en-US" sz="1361" dirty="0"/>
          </a:p>
        </p:txBody>
      </p:sp>
      <p:pic>
        <p:nvPicPr>
          <p:cNvPr id="54"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sp>
        <p:nvSpPr>
          <p:cNvPr id="4" name="Text 1"/>
          <p:cNvSpPr/>
          <p:nvPr/>
        </p:nvSpPr>
        <p:spPr>
          <a:xfrm>
            <a:off x="864037" y="2203013"/>
            <a:ext cx="8549759" cy="771525"/>
          </a:xfrm>
          <a:prstGeom prst="rect">
            <a:avLst/>
          </a:prstGeom>
          <a:noFill/>
          <a:ln/>
        </p:spPr>
        <p:txBody>
          <a:bodyPr wrap="none" rtlCol="0" anchor="t"/>
          <a:lstStyle/>
          <a:p>
            <a:pPr indent="0" marL="0">
              <a:lnSpc>
                <a:spcPts val="6075"/>
              </a:lnSpc>
              <a:buNone/>
            </a:pPr>
            <a:r>
              <a:rPr lang="en-US" sz="4860" dirty="0">
                <a:solidFill>
                  <a:srgbClr val="F2F0F4"/>
                </a:solidFill>
                <a:latin typeface="Montserrat" pitchFamily="34" charset="0"/>
                <a:ea typeface="Montserrat" pitchFamily="34" charset="-122"/>
                <a:cs typeface="Montserrat" pitchFamily="34" charset="-120"/>
              </a:rPr>
              <a:t>Juegos de casino populares</a:t>
            </a:r>
            <a:endParaRPr lang="en-US" sz="4860" dirty="0"/>
          </a:p>
        </p:txBody>
      </p:sp>
      <p:sp>
        <p:nvSpPr>
          <p:cNvPr id="5" name="Text 2"/>
          <p:cNvSpPr/>
          <p:nvPr/>
        </p:nvSpPr>
        <p:spPr>
          <a:xfrm>
            <a:off x="864037" y="3591639"/>
            <a:ext cx="3086100" cy="385763"/>
          </a:xfrm>
          <a:prstGeom prst="rect">
            <a:avLst/>
          </a:prstGeom>
          <a:noFill/>
          <a:ln/>
        </p:spPr>
        <p:txBody>
          <a:bodyPr wrap="none" rtlCol="0" anchor="t"/>
          <a:lstStyle/>
          <a:p>
            <a:pPr indent="0" marL="0">
              <a:lnSpc>
                <a:spcPts val="3038"/>
              </a:lnSpc>
              <a:buNone/>
            </a:pPr>
            <a:r>
              <a:rPr lang="en-US" sz="2430" dirty="0">
                <a:solidFill>
                  <a:srgbClr val="F2F0F4"/>
                </a:solidFill>
                <a:latin typeface="Montserrat" pitchFamily="34" charset="0"/>
                <a:ea typeface="Montserrat" pitchFamily="34" charset="-122"/>
                <a:cs typeface="Montserrat" pitchFamily="34" charset="-120"/>
              </a:rPr>
              <a:t>Slots</a:t>
            </a:r>
            <a:endParaRPr lang="en-US" sz="2430" dirty="0"/>
          </a:p>
        </p:txBody>
      </p:sp>
      <p:sp>
        <p:nvSpPr>
          <p:cNvPr id="6" name="Text 3"/>
          <p:cNvSpPr/>
          <p:nvPr/>
        </p:nvSpPr>
        <p:spPr>
          <a:xfrm>
            <a:off x="864037" y="4224218"/>
            <a:ext cx="3898821" cy="1580198"/>
          </a:xfrm>
          <a:prstGeom prst="rect">
            <a:avLst/>
          </a:prstGeom>
          <a:noFill/>
          <a:ln/>
        </p:spPr>
        <p:txBody>
          <a:bodyPr wrap="square" rtlCol="0" anchor="t"/>
          <a:lstStyle/>
          <a:p>
            <a:pPr indent="0" marL="0">
              <a:lnSpc>
                <a:spcPts val="3110"/>
              </a:lnSpc>
              <a:buNone/>
            </a:pPr>
            <a:r>
              <a:rPr lang="en-US" sz="1944" dirty="0">
                <a:solidFill>
                  <a:srgbClr val="DCD7E5"/>
                </a:solidFill>
                <a:latin typeface="Heebo" pitchFamily="34" charset="0"/>
                <a:ea typeface="Heebo" pitchFamily="34" charset="-122"/>
                <a:cs typeface="Heebo" pitchFamily="34" charset="-120"/>
              </a:rPr>
              <a:t>Prueba tu suerte con nuestras máquinas tragaperras de última generación, llenas de temas emocionantes y grandes premios.</a:t>
            </a:r>
            <a:endParaRPr lang="en-US" sz="1944" dirty="0"/>
          </a:p>
        </p:txBody>
      </p:sp>
      <p:sp>
        <p:nvSpPr>
          <p:cNvPr id="7" name="Text 4"/>
          <p:cNvSpPr/>
          <p:nvPr/>
        </p:nvSpPr>
        <p:spPr>
          <a:xfrm>
            <a:off x="5372695" y="3591639"/>
            <a:ext cx="3086100" cy="385763"/>
          </a:xfrm>
          <a:prstGeom prst="rect">
            <a:avLst/>
          </a:prstGeom>
          <a:noFill/>
          <a:ln/>
        </p:spPr>
        <p:txBody>
          <a:bodyPr wrap="none" rtlCol="0" anchor="t"/>
          <a:lstStyle/>
          <a:p>
            <a:pPr indent="0" marL="0">
              <a:lnSpc>
                <a:spcPts val="3038"/>
              </a:lnSpc>
              <a:buNone/>
            </a:pPr>
            <a:r>
              <a:rPr lang="en-US" sz="2430" dirty="0">
                <a:solidFill>
                  <a:srgbClr val="F2F0F4"/>
                </a:solidFill>
                <a:latin typeface="Montserrat" pitchFamily="34" charset="0"/>
                <a:ea typeface="Montserrat" pitchFamily="34" charset="-122"/>
                <a:cs typeface="Montserrat" pitchFamily="34" charset="-120"/>
              </a:rPr>
              <a:t>Blackjack</a:t>
            </a:r>
            <a:endParaRPr lang="en-US" sz="2430" dirty="0"/>
          </a:p>
        </p:txBody>
      </p:sp>
      <p:sp>
        <p:nvSpPr>
          <p:cNvPr id="8" name="Text 5"/>
          <p:cNvSpPr/>
          <p:nvPr/>
        </p:nvSpPr>
        <p:spPr>
          <a:xfrm>
            <a:off x="5372695" y="4224218"/>
            <a:ext cx="3898821" cy="1580198"/>
          </a:xfrm>
          <a:prstGeom prst="rect">
            <a:avLst/>
          </a:prstGeom>
          <a:noFill/>
          <a:ln/>
        </p:spPr>
        <p:txBody>
          <a:bodyPr wrap="square" rtlCol="0" anchor="t"/>
          <a:lstStyle/>
          <a:p>
            <a:pPr indent="0" marL="0">
              <a:lnSpc>
                <a:spcPts val="3110"/>
              </a:lnSpc>
              <a:buNone/>
            </a:pPr>
            <a:r>
              <a:rPr lang="en-US" sz="1944" dirty="0">
                <a:solidFill>
                  <a:srgbClr val="DCD7E5"/>
                </a:solidFill>
                <a:latin typeface="Heebo" pitchFamily="34" charset="0"/>
                <a:ea typeface="Heebo" pitchFamily="34" charset="-122"/>
                <a:cs typeface="Heebo" pitchFamily="34" charset="-120"/>
              </a:rPr>
              <a:t>Pon a prueba tus habilidades de estrategia en este clásico juego de cartas, donde la velocidad y la precisión son clave.</a:t>
            </a:r>
            <a:endParaRPr lang="en-US" sz="1944" dirty="0"/>
          </a:p>
        </p:txBody>
      </p:sp>
      <p:sp>
        <p:nvSpPr>
          <p:cNvPr id="9" name="Text 6"/>
          <p:cNvSpPr/>
          <p:nvPr/>
        </p:nvSpPr>
        <p:spPr>
          <a:xfrm>
            <a:off x="9881354" y="3591639"/>
            <a:ext cx="3598783" cy="385763"/>
          </a:xfrm>
          <a:prstGeom prst="rect">
            <a:avLst/>
          </a:prstGeom>
          <a:noFill/>
          <a:ln/>
        </p:spPr>
        <p:txBody>
          <a:bodyPr wrap="none" rtlCol="0" anchor="t"/>
          <a:lstStyle/>
          <a:p>
            <a:pPr indent="0" marL="0">
              <a:lnSpc>
                <a:spcPts val="3038"/>
              </a:lnSpc>
              <a:buNone/>
            </a:pPr>
            <a:r>
              <a:rPr lang="en-US" sz="2430" dirty="0">
                <a:solidFill>
                  <a:srgbClr val="F2F0F4"/>
                </a:solidFill>
                <a:latin typeface="Montserrat" pitchFamily="34" charset="0"/>
                <a:ea typeface="Montserrat" pitchFamily="34" charset="-122"/>
                <a:cs typeface="Montserrat" pitchFamily="34" charset="-120"/>
              </a:rPr>
              <a:t>Ruleta (Proximamente)</a:t>
            </a:r>
            <a:endParaRPr lang="en-US" sz="2430" dirty="0"/>
          </a:p>
        </p:txBody>
      </p:sp>
      <p:sp>
        <p:nvSpPr>
          <p:cNvPr id="10" name="Text 7"/>
          <p:cNvSpPr/>
          <p:nvPr/>
        </p:nvSpPr>
        <p:spPr>
          <a:xfrm>
            <a:off x="9881354" y="4224218"/>
            <a:ext cx="3898821" cy="1580198"/>
          </a:xfrm>
          <a:prstGeom prst="rect">
            <a:avLst/>
          </a:prstGeom>
          <a:noFill/>
          <a:ln/>
        </p:spPr>
        <p:txBody>
          <a:bodyPr wrap="square" rtlCol="0" anchor="t"/>
          <a:lstStyle/>
          <a:p>
            <a:pPr indent="0" marL="0">
              <a:lnSpc>
                <a:spcPts val="3110"/>
              </a:lnSpc>
              <a:buNone/>
            </a:pPr>
            <a:r>
              <a:rPr lang="en-US" sz="1944" dirty="0">
                <a:solidFill>
                  <a:srgbClr val="DCD7E5"/>
                </a:solidFill>
                <a:latin typeface="Heebo" pitchFamily="34" charset="0"/>
                <a:ea typeface="Heebo" pitchFamily="34" charset="-122"/>
                <a:cs typeface="Heebo" pitchFamily="34" charset="-120"/>
              </a:rPr>
              <a:t>Gira la rueda de la fortuna y observa cómo tu apuesta se convierte en realidad en este juego lleno de acción.</a:t>
            </a:r>
            <a:endParaRPr lang="en-US" sz="1944" dirty="0"/>
          </a:p>
        </p:txBody>
      </p:sp>
      <p:pic>
        <p:nvPicPr>
          <p:cNvPr id="11"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pic>
        <p:nvPicPr>
          <p:cNvPr id="4" name="Image 1" descr="preencoded.png">    </p:cNvPr>
          <p:cNvPicPr>
            <a:picLocks noChangeAspect="1"/>
          </p:cNvPicPr>
          <p:nvPr/>
        </p:nvPicPr>
        <p:blipFill>
          <a:blip r:embed="rId2"/>
          <a:stretch>
            <a:fillRect/>
          </a:stretch>
        </p:blipFill>
        <p:spPr>
          <a:xfrm>
            <a:off x="0" y="0"/>
            <a:ext cx="3657600" cy="8229600"/>
          </a:xfrm>
          <a:prstGeom prst="rect">
            <a:avLst/>
          </a:prstGeom>
        </p:spPr>
      </p:pic>
      <p:sp>
        <p:nvSpPr>
          <p:cNvPr id="5" name="Text 1"/>
          <p:cNvSpPr/>
          <p:nvPr/>
        </p:nvSpPr>
        <p:spPr>
          <a:xfrm>
            <a:off x="4521637" y="1962269"/>
            <a:ext cx="9244727" cy="1543050"/>
          </a:xfrm>
          <a:prstGeom prst="rect">
            <a:avLst/>
          </a:prstGeom>
          <a:noFill/>
          <a:ln/>
        </p:spPr>
        <p:txBody>
          <a:bodyPr wrap="square" rtlCol="0" anchor="t"/>
          <a:lstStyle/>
          <a:p>
            <a:pPr indent="0" marL="0">
              <a:lnSpc>
                <a:spcPts val="6075"/>
              </a:lnSpc>
              <a:buNone/>
            </a:pPr>
            <a:r>
              <a:rPr lang="en-US" sz="4860" dirty="0">
                <a:solidFill>
                  <a:srgbClr val="F2F0F4"/>
                </a:solidFill>
                <a:latin typeface="Montserrat" pitchFamily="34" charset="0"/>
                <a:ea typeface="Montserrat" pitchFamily="34" charset="-122"/>
                <a:cs typeface="Montserrat" pitchFamily="34" charset="-120"/>
              </a:rPr>
              <a:t>Ventajas de jugar en un casino en línea</a:t>
            </a:r>
            <a:endParaRPr lang="en-US" sz="4860" dirty="0"/>
          </a:p>
        </p:txBody>
      </p:sp>
      <p:sp>
        <p:nvSpPr>
          <p:cNvPr id="6" name="Shape 2"/>
          <p:cNvSpPr/>
          <p:nvPr/>
        </p:nvSpPr>
        <p:spPr>
          <a:xfrm>
            <a:off x="4521637" y="4153257"/>
            <a:ext cx="555427" cy="555427"/>
          </a:xfrm>
          <a:prstGeom prst="roundRect">
            <a:avLst>
              <a:gd name="adj" fmla="val 20003"/>
            </a:avLst>
          </a:prstGeom>
          <a:solidFill>
            <a:srgbClr val="3C136D"/>
          </a:solidFill>
          <a:ln w="15240">
            <a:solidFill>
              <a:srgbClr val="552C86"/>
            </a:solidFill>
            <a:prstDash val="solid"/>
          </a:ln>
        </p:spPr>
      </p:sp>
      <p:sp>
        <p:nvSpPr>
          <p:cNvPr id="7" name="Text 3"/>
          <p:cNvSpPr/>
          <p:nvPr/>
        </p:nvSpPr>
        <p:spPr>
          <a:xfrm>
            <a:off x="4732496" y="4245769"/>
            <a:ext cx="133707" cy="370284"/>
          </a:xfrm>
          <a:prstGeom prst="rect">
            <a:avLst/>
          </a:prstGeom>
          <a:noFill/>
          <a:ln/>
        </p:spPr>
        <p:txBody>
          <a:bodyPr wrap="none" rtlCol="0" anchor="t"/>
          <a:lstStyle/>
          <a:p>
            <a:pPr algn="ctr" indent="0" marL="0">
              <a:lnSpc>
                <a:spcPts val="2916"/>
              </a:lnSpc>
              <a:buNone/>
            </a:pPr>
            <a:r>
              <a:rPr lang="en-US" sz="2916" dirty="0">
                <a:solidFill>
                  <a:srgbClr val="DCD7E5"/>
                </a:solidFill>
                <a:latin typeface="Montserrat" pitchFamily="34" charset="0"/>
                <a:ea typeface="Montserrat" pitchFamily="34" charset="-122"/>
                <a:cs typeface="Montserrat" pitchFamily="34" charset="-120"/>
              </a:rPr>
              <a:t>1</a:t>
            </a:r>
            <a:endParaRPr lang="en-US" sz="2916" dirty="0"/>
          </a:p>
        </p:txBody>
      </p:sp>
      <p:sp>
        <p:nvSpPr>
          <p:cNvPr id="8" name="Text 4"/>
          <p:cNvSpPr/>
          <p:nvPr/>
        </p:nvSpPr>
        <p:spPr>
          <a:xfrm>
            <a:off x="5323880" y="4153257"/>
            <a:ext cx="3086100" cy="385763"/>
          </a:xfrm>
          <a:prstGeom prst="rect">
            <a:avLst/>
          </a:prstGeom>
          <a:noFill/>
          <a:ln/>
        </p:spPr>
        <p:txBody>
          <a:bodyPr wrap="none" rtlCol="0" anchor="t"/>
          <a:lstStyle/>
          <a:p>
            <a:pPr indent="0" marL="0">
              <a:lnSpc>
                <a:spcPts val="3038"/>
              </a:lnSpc>
              <a:buNone/>
            </a:pPr>
            <a:r>
              <a:rPr lang="en-US" sz="2430" dirty="0">
                <a:solidFill>
                  <a:srgbClr val="DCD7E5"/>
                </a:solidFill>
                <a:latin typeface="Montserrat" pitchFamily="34" charset="0"/>
                <a:ea typeface="Montserrat" pitchFamily="34" charset="-122"/>
                <a:cs typeface="Montserrat" pitchFamily="34" charset="-120"/>
              </a:rPr>
              <a:t>Comodidad</a:t>
            </a:r>
            <a:endParaRPr lang="en-US" sz="2430" dirty="0"/>
          </a:p>
        </p:txBody>
      </p:sp>
      <p:sp>
        <p:nvSpPr>
          <p:cNvPr id="9" name="Text 5"/>
          <p:cNvSpPr/>
          <p:nvPr/>
        </p:nvSpPr>
        <p:spPr>
          <a:xfrm>
            <a:off x="5323880" y="4687133"/>
            <a:ext cx="3696772" cy="1580198"/>
          </a:xfrm>
          <a:prstGeom prst="rect">
            <a:avLst/>
          </a:prstGeom>
          <a:noFill/>
          <a:ln/>
        </p:spPr>
        <p:txBody>
          <a:bodyPr wrap="square" rtlCol="0" anchor="t"/>
          <a:lstStyle/>
          <a:p>
            <a:pPr indent="0" marL="0">
              <a:lnSpc>
                <a:spcPts val="3110"/>
              </a:lnSpc>
              <a:buNone/>
            </a:pPr>
            <a:r>
              <a:rPr lang="en-US" sz="1944" dirty="0">
                <a:solidFill>
                  <a:srgbClr val="DCD7E5"/>
                </a:solidFill>
                <a:latin typeface="Heebo" pitchFamily="34" charset="0"/>
                <a:ea typeface="Heebo" pitchFamily="34" charset="-122"/>
                <a:cs typeface="Heebo" pitchFamily="34" charset="-120"/>
              </a:rPr>
              <a:t>Juega en cualquier momento y desde cualquier lugar, sin tener que desplazarte a un casino físico.</a:t>
            </a:r>
            <a:endParaRPr lang="en-US" sz="1944" dirty="0"/>
          </a:p>
        </p:txBody>
      </p:sp>
      <p:sp>
        <p:nvSpPr>
          <p:cNvPr id="10" name="Shape 6"/>
          <p:cNvSpPr/>
          <p:nvPr/>
        </p:nvSpPr>
        <p:spPr>
          <a:xfrm>
            <a:off x="9267468" y="4153257"/>
            <a:ext cx="555427" cy="555427"/>
          </a:xfrm>
          <a:prstGeom prst="roundRect">
            <a:avLst>
              <a:gd name="adj" fmla="val 20003"/>
            </a:avLst>
          </a:prstGeom>
          <a:solidFill>
            <a:srgbClr val="3C136D"/>
          </a:solidFill>
          <a:ln w="15240">
            <a:solidFill>
              <a:srgbClr val="552C86"/>
            </a:solidFill>
            <a:prstDash val="solid"/>
          </a:ln>
        </p:spPr>
      </p:sp>
      <p:sp>
        <p:nvSpPr>
          <p:cNvPr id="11" name="Text 7"/>
          <p:cNvSpPr/>
          <p:nvPr/>
        </p:nvSpPr>
        <p:spPr>
          <a:xfrm>
            <a:off x="9439989" y="4245769"/>
            <a:ext cx="210383" cy="370284"/>
          </a:xfrm>
          <a:prstGeom prst="rect">
            <a:avLst/>
          </a:prstGeom>
          <a:noFill/>
          <a:ln/>
        </p:spPr>
        <p:txBody>
          <a:bodyPr wrap="none" rtlCol="0" anchor="t"/>
          <a:lstStyle/>
          <a:p>
            <a:pPr algn="ctr" indent="0" marL="0">
              <a:lnSpc>
                <a:spcPts val="2916"/>
              </a:lnSpc>
              <a:buNone/>
            </a:pPr>
            <a:r>
              <a:rPr lang="en-US" sz="2916" dirty="0">
                <a:solidFill>
                  <a:srgbClr val="DCD7E5"/>
                </a:solidFill>
                <a:latin typeface="Montserrat" pitchFamily="34" charset="0"/>
                <a:ea typeface="Montserrat" pitchFamily="34" charset="-122"/>
                <a:cs typeface="Montserrat" pitchFamily="34" charset="-120"/>
              </a:rPr>
              <a:t>2</a:t>
            </a:r>
            <a:endParaRPr lang="en-US" sz="2916" dirty="0"/>
          </a:p>
        </p:txBody>
      </p:sp>
      <p:sp>
        <p:nvSpPr>
          <p:cNvPr id="12" name="Text 8"/>
          <p:cNvSpPr/>
          <p:nvPr/>
        </p:nvSpPr>
        <p:spPr>
          <a:xfrm>
            <a:off x="10069711" y="4153257"/>
            <a:ext cx="3086100" cy="385763"/>
          </a:xfrm>
          <a:prstGeom prst="rect">
            <a:avLst/>
          </a:prstGeom>
          <a:noFill/>
          <a:ln/>
        </p:spPr>
        <p:txBody>
          <a:bodyPr wrap="none" rtlCol="0" anchor="t"/>
          <a:lstStyle/>
          <a:p>
            <a:pPr indent="0" marL="0">
              <a:lnSpc>
                <a:spcPts val="3038"/>
              </a:lnSpc>
              <a:buNone/>
            </a:pPr>
            <a:r>
              <a:rPr lang="en-US" sz="2430" dirty="0">
                <a:solidFill>
                  <a:srgbClr val="DCD7E5"/>
                </a:solidFill>
                <a:latin typeface="Montserrat" pitchFamily="34" charset="0"/>
                <a:ea typeface="Montserrat" pitchFamily="34" charset="-122"/>
                <a:cs typeface="Montserrat" pitchFamily="34" charset="-120"/>
              </a:rPr>
              <a:t>Variedad de juegos</a:t>
            </a:r>
            <a:endParaRPr lang="en-US" sz="2430" dirty="0"/>
          </a:p>
        </p:txBody>
      </p:sp>
      <p:sp>
        <p:nvSpPr>
          <p:cNvPr id="13" name="Text 9"/>
          <p:cNvSpPr/>
          <p:nvPr/>
        </p:nvSpPr>
        <p:spPr>
          <a:xfrm>
            <a:off x="10069711" y="4687133"/>
            <a:ext cx="3696772" cy="1580198"/>
          </a:xfrm>
          <a:prstGeom prst="rect">
            <a:avLst/>
          </a:prstGeom>
          <a:noFill/>
          <a:ln/>
        </p:spPr>
        <p:txBody>
          <a:bodyPr wrap="square" rtlCol="0" anchor="t"/>
          <a:lstStyle/>
          <a:p>
            <a:pPr indent="0" marL="0">
              <a:lnSpc>
                <a:spcPts val="3110"/>
              </a:lnSpc>
              <a:buNone/>
            </a:pPr>
            <a:r>
              <a:rPr lang="en-US" sz="1944" dirty="0">
                <a:solidFill>
                  <a:srgbClr val="DCD7E5"/>
                </a:solidFill>
                <a:latin typeface="Heebo" pitchFamily="34" charset="0"/>
                <a:ea typeface="Heebo" pitchFamily="34" charset="-122"/>
                <a:cs typeface="Heebo" pitchFamily="34" charset="-120"/>
              </a:rPr>
              <a:t>Nuestra selección de juegos es amplia y diversa, con novedades constantes para mantener la emoción.</a:t>
            </a:r>
            <a:endParaRPr lang="en-US" sz="1944" dirty="0"/>
          </a:p>
        </p:txBody>
      </p:sp>
      <p:pic>
        <p:nvPicPr>
          <p:cNvPr id="14"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32219"/>
          </a:xfrm>
          <a:prstGeom prst="rect">
            <a:avLst/>
          </a:prstGeom>
          <a:solidFill>
            <a:srgbClr val="0D0A2C">
              <a:alpha val="75000"/>
            </a:srgbClr>
          </a:solidFill>
          <a:ln/>
        </p:spPr>
      </p:sp>
      <p:pic>
        <p:nvPicPr>
          <p:cNvPr id="4" name="Image 1" descr="preencoded.png">    </p:cNvPr>
          <p:cNvPicPr>
            <a:picLocks noChangeAspect="1"/>
          </p:cNvPicPr>
          <p:nvPr/>
        </p:nvPicPr>
        <p:blipFill>
          <a:blip r:embed="rId2"/>
          <a:stretch>
            <a:fillRect/>
          </a:stretch>
        </p:blipFill>
        <p:spPr>
          <a:xfrm>
            <a:off x="0" y="0"/>
            <a:ext cx="14630400" cy="2687836"/>
          </a:xfrm>
          <a:prstGeom prst="rect">
            <a:avLst/>
          </a:prstGeom>
        </p:spPr>
      </p:pic>
      <p:sp>
        <p:nvSpPr>
          <p:cNvPr id="5" name="Text 1"/>
          <p:cNvSpPr/>
          <p:nvPr/>
        </p:nvSpPr>
        <p:spPr>
          <a:xfrm>
            <a:off x="1442204" y="3279100"/>
            <a:ext cx="9737527" cy="671870"/>
          </a:xfrm>
          <a:prstGeom prst="rect">
            <a:avLst/>
          </a:prstGeom>
          <a:noFill/>
          <a:ln/>
        </p:spPr>
        <p:txBody>
          <a:bodyPr wrap="none" rtlCol="0" anchor="t"/>
          <a:lstStyle/>
          <a:p>
            <a:pPr indent="0" marL="0">
              <a:lnSpc>
                <a:spcPts val="5291"/>
              </a:lnSpc>
              <a:buNone/>
            </a:pPr>
            <a:r>
              <a:rPr lang="en-US" sz="4233" dirty="0">
                <a:solidFill>
                  <a:srgbClr val="F2F0F4"/>
                </a:solidFill>
                <a:latin typeface="Montserrat" pitchFamily="34" charset="0"/>
                <a:ea typeface="Montserrat" pitchFamily="34" charset="-122"/>
                <a:cs typeface="Montserrat" pitchFamily="34" charset="-120"/>
              </a:rPr>
              <a:t>Cómo registrarse y crear una cuenta</a:t>
            </a:r>
            <a:endParaRPr lang="en-US" sz="4233" dirty="0"/>
          </a:p>
        </p:txBody>
      </p:sp>
      <p:pic>
        <p:nvPicPr>
          <p:cNvPr id="6" name="Image 2" descr="preencoded.png">    </p:cNvPr>
          <p:cNvPicPr>
            <a:picLocks noChangeAspect="1"/>
          </p:cNvPicPr>
          <p:nvPr/>
        </p:nvPicPr>
        <p:blipFill>
          <a:blip r:embed="rId3"/>
          <a:stretch>
            <a:fillRect/>
          </a:stretch>
        </p:blipFill>
        <p:spPr>
          <a:xfrm>
            <a:off x="1442204" y="4273510"/>
            <a:ext cx="3915251" cy="860108"/>
          </a:xfrm>
          <a:prstGeom prst="rect">
            <a:avLst/>
          </a:prstGeom>
        </p:spPr>
      </p:pic>
      <p:sp>
        <p:nvSpPr>
          <p:cNvPr id="7" name="Text 2"/>
          <p:cNvSpPr/>
          <p:nvPr/>
        </p:nvSpPr>
        <p:spPr>
          <a:xfrm>
            <a:off x="1657231" y="5456158"/>
            <a:ext cx="2687836" cy="335994"/>
          </a:xfrm>
          <a:prstGeom prst="rect">
            <a:avLst/>
          </a:prstGeom>
          <a:noFill/>
          <a:ln/>
        </p:spPr>
        <p:txBody>
          <a:bodyPr wrap="none" rtlCol="0" anchor="t"/>
          <a:lstStyle/>
          <a:p>
            <a:pPr algn="l" indent="0" marL="0">
              <a:lnSpc>
                <a:spcPts val="2646"/>
              </a:lnSpc>
              <a:buNone/>
            </a:pPr>
            <a:r>
              <a:rPr lang="en-US" sz="2116" dirty="0">
                <a:solidFill>
                  <a:srgbClr val="DCD7E5"/>
                </a:solidFill>
                <a:latin typeface="Montserrat" pitchFamily="34" charset="0"/>
                <a:ea typeface="Montserrat" pitchFamily="34" charset="-122"/>
                <a:cs typeface="Montserrat" pitchFamily="34" charset="-120"/>
              </a:rPr>
              <a:t>Paso 1</a:t>
            </a:r>
            <a:endParaRPr lang="en-US" sz="2116" dirty="0"/>
          </a:p>
        </p:txBody>
      </p:sp>
      <p:sp>
        <p:nvSpPr>
          <p:cNvPr id="8" name="Text 3"/>
          <p:cNvSpPr/>
          <p:nvPr/>
        </p:nvSpPr>
        <p:spPr>
          <a:xfrm>
            <a:off x="1657231" y="5921097"/>
            <a:ext cx="3485197" cy="687943"/>
          </a:xfrm>
          <a:prstGeom prst="rect">
            <a:avLst/>
          </a:prstGeom>
          <a:noFill/>
          <a:ln/>
        </p:spPr>
        <p:txBody>
          <a:bodyPr wrap="square" rtlCol="0" anchor="t"/>
          <a:lstStyle/>
          <a:p>
            <a:pPr algn="l" indent="0" marL="0">
              <a:lnSpc>
                <a:spcPts val="2709"/>
              </a:lnSpc>
              <a:buNone/>
            </a:pPr>
            <a:r>
              <a:rPr lang="en-US" sz="1693" dirty="0">
                <a:solidFill>
                  <a:srgbClr val="DCD7E5"/>
                </a:solidFill>
                <a:latin typeface="Heebo" pitchFamily="34" charset="0"/>
                <a:ea typeface="Heebo" pitchFamily="34" charset="-122"/>
                <a:cs typeface="Heebo" pitchFamily="34" charset="-120"/>
              </a:rPr>
              <a:t>Visita nuestro sitio web y haz clic en el botón "Registrarse".</a:t>
            </a:r>
            <a:endParaRPr lang="en-US" sz="1693" dirty="0"/>
          </a:p>
        </p:txBody>
      </p:sp>
      <p:pic>
        <p:nvPicPr>
          <p:cNvPr id="9" name="Image 3" descr="preencoded.png">    </p:cNvPr>
          <p:cNvPicPr>
            <a:picLocks noChangeAspect="1"/>
          </p:cNvPicPr>
          <p:nvPr/>
        </p:nvPicPr>
        <p:blipFill>
          <a:blip r:embed="rId4"/>
          <a:stretch>
            <a:fillRect/>
          </a:stretch>
        </p:blipFill>
        <p:spPr>
          <a:xfrm>
            <a:off x="5357455" y="4273510"/>
            <a:ext cx="3915370" cy="860108"/>
          </a:xfrm>
          <a:prstGeom prst="rect">
            <a:avLst/>
          </a:prstGeom>
        </p:spPr>
      </p:pic>
      <p:sp>
        <p:nvSpPr>
          <p:cNvPr id="10" name="Text 4"/>
          <p:cNvSpPr/>
          <p:nvPr/>
        </p:nvSpPr>
        <p:spPr>
          <a:xfrm>
            <a:off x="5572482" y="5456158"/>
            <a:ext cx="2687836" cy="335994"/>
          </a:xfrm>
          <a:prstGeom prst="rect">
            <a:avLst/>
          </a:prstGeom>
          <a:noFill/>
          <a:ln/>
        </p:spPr>
        <p:txBody>
          <a:bodyPr wrap="none" rtlCol="0" anchor="t"/>
          <a:lstStyle/>
          <a:p>
            <a:pPr algn="l" indent="0" marL="0">
              <a:lnSpc>
                <a:spcPts val="2646"/>
              </a:lnSpc>
              <a:buNone/>
            </a:pPr>
            <a:r>
              <a:rPr lang="en-US" sz="2116" dirty="0">
                <a:solidFill>
                  <a:srgbClr val="DCD7E5"/>
                </a:solidFill>
                <a:latin typeface="Montserrat" pitchFamily="34" charset="0"/>
                <a:ea typeface="Montserrat" pitchFamily="34" charset="-122"/>
                <a:cs typeface="Montserrat" pitchFamily="34" charset="-120"/>
              </a:rPr>
              <a:t>Paso 2</a:t>
            </a:r>
            <a:endParaRPr lang="en-US" sz="2116" dirty="0"/>
          </a:p>
        </p:txBody>
      </p:sp>
      <p:sp>
        <p:nvSpPr>
          <p:cNvPr id="11" name="Text 5"/>
          <p:cNvSpPr/>
          <p:nvPr/>
        </p:nvSpPr>
        <p:spPr>
          <a:xfrm>
            <a:off x="5572482" y="5921097"/>
            <a:ext cx="3485317" cy="687943"/>
          </a:xfrm>
          <a:prstGeom prst="rect">
            <a:avLst/>
          </a:prstGeom>
          <a:noFill/>
          <a:ln/>
        </p:spPr>
        <p:txBody>
          <a:bodyPr wrap="square" rtlCol="0" anchor="t"/>
          <a:lstStyle/>
          <a:p>
            <a:pPr algn="l" indent="0" marL="0">
              <a:lnSpc>
                <a:spcPts val="2709"/>
              </a:lnSpc>
              <a:buNone/>
            </a:pPr>
            <a:r>
              <a:rPr lang="en-US" sz="1693" dirty="0">
                <a:solidFill>
                  <a:srgbClr val="DCD7E5"/>
                </a:solidFill>
                <a:latin typeface="Heebo" pitchFamily="34" charset="0"/>
                <a:ea typeface="Heebo" pitchFamily="34" charset="-122"/>
                <a:cs typeface="Heebo" pitchFamily="34" charset="-120"/>
              </a:rPr>
              <a:t>Completa el formulario con tus datos personales y de contacto.</a:t>
            </a:r>
            <a:endParaRPr lang="en-US" sz="1693" dirty="0"/>
          </a:p>
        </p:txBody>
      </p:sp>
      <p:pic>
        <p:nvPicPr>
          <p:cNvPr id="12" name="Image 4" descr="preencoded.png">    </p:cNvPr>
          <p:cNvPicPr>
            <a:picLocks noChangeAspect="1"/>
          </p:cNvPicPr>
          <p:nvPr/>
        </p:nvPicPr>
        <p:blipFill>
          <a:blip r:embed="rId5"/>
          <a:stretch>
            <a:fillRect/>
          </a:stretch>
        </p:blipFill>
        <p:spPr>
          <a:xfrm>
            <a:off x="9272826" y="4273510"/>
            <a:ext cx="3915370" cy="860108"/>
          </a:xfrm>
          <a:prstGeom prst="rect">
            <a:avLst/>
          </a:prstGeom>
        </p:spPr>
      </p:pic>
      <p:sp>
        <p:nvSpPr>
          <p:cNvPr id="13" name="Text 6"/>
          <p:cNvSpPr/>
          <p:nvPr/>
        </p:nvSpPr>
        <p:spPr>
          <a:xfrm>
            <a:off x="9487853" y="5456158"/>
            <a:ext cx="2687836" cy="335994"/>
          </a:xfrm>
          <a:prstGeom prst="rect">
            <a:avLst/>
          </a:prstGeom>
          <a:noFill/>
          <a:ln/>
        </p:spPr>
        <p:txBody>
          <a:bodyPr wrap="none" rtlCol="0" anchor="t"/>
          <a:lstStyle/>
          <a:p>
            <a:pPr algn="l" indent="0" marL="0">
              <a:lnSpc>
                <a:spcPts val="2646"/>
              </a:lnSpc>
              <a:buNone/>
            </a:pPr>
            <a:r>
              <a:rPr lang="en-US" sz="2116" dirty="0">
                <a:solidFill>
                  <a:srgbClr val="DCD7E5"/>
                </a:solidFill>
                <a:latin typeface="Montserrat" pitchFamily="34" charset="0"/>
                <a:ea typeface="Montserrat" pitchFamily="34" charset="-122"/>
                <a:cs typeface="Montserrat" pitchFamily="34" charset="-120"/>
              </a:rPr>
              <a:t>Paso 3</a:t>
            </a:r>
            <a:endParaRPr lang="en-US" sz="2116" dirty="0"/>
          </a:p>
        </p:txBody>
      </p:sp>
      <p:sp>
        <p:nvSpPr>
          <p:cNvPr id="14" name="Text 7"/>
          <p:cNvSpPr/>
          <p:nvPr/>
        </p:nvSpPr>
        <p:spPr>
          <a:xfrm>
            <a:off x="9487853" y="5921097"/>
            <a:ext cx="3485317" cy="1031915"/>
          </a:xfrm>
          <a:prstGeom prst="rect">
            <a:avLst/>
          </a:prstGeom>
          <a:noFill/>
          <a:ln/>
        </p:spPr>
        <p:txBody>
          <a:bodyPr wrap="square" rtlCol="0" anchor="t"/>
          <a:lstStyle/>
          <a:p>
            <a:pPr algn="l" indent="0" marL="0">
              <a:lnSpc>
                <a:spcPts val="2709"/>
              </a:lnSpc>
              <a:buNone/>
            </a:pPr>
            <a:r>
              <a:rPr lang="en-US" sz="1693" dirty="0">
                <a:solidFill>
                  <a:srgbClr val="DCD7E5"/>
                </a:solidFill>
                <a:latin typeface="Heebo" pitchFamily="34" charset="0"/>
                <a:ea typeface="Heebo" pitchFamily="34" charset="-122"/>
                <a:cs typeface="Heebo" pitchFamily="34" charset="-120"/>
              </a:rPr>
              <a:t>Inicia sesión y ya podrás cargar fichas para disfrutar de nuestros juegos.</a:t>
            </a:r>
            <a:endParaRPr lang="en-US" sz="1693" dirty="0"/>
          </a:p>
        </p:txBody>
      </p:sp>
      <p:sp>
        <p:nvSpPr>
          <p:cNvPr id="15" name="Text 8"/>
          <p:cNvSpPr/>
          <p:nvPr/>
        </p:nvSpPr>
        <p:spPr>
          <a:xfrm>
            <a:off x="9487853" y="7081957"/>
            <a:ext cx="3485317" cy="343972"/>
          </a:xfrm>
          <a:prstGeom prst="rect">
            <a:avLst/>
          </a:prstGeom>
          <a:noFill/>
          <a:ln/>
        </p:spPr>
        <p:txBody>
          <a:bodyPr wrap="none" rtlCol="0" anchor="t"/>
          <a:lstStyle/>
          <a:p>
            <a:pPr algn="l" indent="0" marL="0">
              <a:lnSpc>
                <a:spcPts val="2709"/>
              </a:lnSpc>
              <a:buNone/>
            </a:pPr>
            <a:endParaRPr lang="en-US" sz="1693" dirty="0"/>
          </a:p>
        </p:txBody>
      </p:sp>
      <p:pic>
        <p:nvPicPr>
          <p:cNvPr id="16" name="Image 5" descr="preencoded.png">
            <a:hlinkClick r:id="rId7" tooltip=""/>
          </p:cNvPr>
          <p:cNvPicPr>
            <a:picLocks noChangeAspect="1"/>
          </p:cNvPicPr>
          <p:nvPr/>
        </p:nvPicPr>
        <p:blipFill>
          <a:blip r:embed="rId6"/>
          <a:stretch>
            <a:fillRect/>
          </a:stretch>
        </p:blipFill>
        <p:spPr>
          <a:xfrm>
            <a:off x="12242153" y="7589520"/>
            <a:ext cx="2296807" cy="54864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sp>
        <p:nvSpPr>
          <p:cNvPr id="4" name="Text 1"/>
          <p:cNvSpPr/>
          <p:nvPr/>
        </p:nvSpPr>
        <p:spPr>
          <a:xfrm>
            <a:off x="864037" y="2388156"/>
            <a:ext cx="11803142" cy="771525"/>
          </a:xfrm>
          <a:prstGeom prst="rect">
            <a:avLst/>
          </a:prstGeom>
          <a:noFill/>
          <a:ln/>
        </p:spPr>
        <p:txBody>
          <a:bodyPr wrap="none" rtlCol="0" anchor="t"/>
          <a:lstStyle/>
          <a:p>
            <a:pPr indent="0" marL="0">
              <a:lnSpc>
                <a:spcPts val="6075"/>
              </a:lnSpc>
              <a:buNone/>
            </a:pPr>
            <a:r>
              <a:rPr lang="en-US" sz="4860" dirty="0">
                <a:solidFill>
                  <a:srgbClr val="F2F0F4"/>
                </a:solidFill>
                <a:latin typeface="Montserrat" pitchFamily="34" charset="0"/>
                <a:ea typeface="Montserrat" pitchFamily="34" charset="-122"/>
                <a:cs typeface="Montserrat" pitchFamily="34" charset="-120"/>
              </a:rPr>
              <a:t>Métodos de pago seguros y confiables</a:t>
            </a:r>
            <a:endParaRPr lang="en-US" sz="4860" dirty="0"/>
          </a:p>
        </p:txBody>
      </p:sp>
      <p:pic>
        <p:nvPicPr>
          <p:cNvPr id="5" name="Image 1" descr="preencoded.png">    </p:cNvPr>
          <p:cNvPicPr>
            <a:picLocks noChangeAspect="1"/>
          </p:cNvPicPr>
          <p:nvPr/>
        </p:nvPicPr>
        <p:blipFill>
          <a:blip r:embed="rId2"/>
          <a:stretch>
            <a:fillRect/>
          </a:stretch>
        </p:blipFill>
        <p:spPr>
          <a:xfrm>
            <a:off x="864037" y="3653433"/>
            <a:ext cx="617220" cy="617220"/>
          </a:xfrm>
          <a:prstGeom prst="rect">
            <a:avLst/>
          </a:prstGeom>
        </p:spPr>
      </p:pic>
      <p:sp>
        <p:nvSpPr>
          <p:cNvPr id="6" name="Text 2"/>
          <p:cNvSpPr/>
          <p:nvPr/>
        </p:nvSpPr>
        <p:spPr>
          <a:xfrm>
            <a:off x="864037" y="4517469"/>
            <a:ext cx="3086100" cy="385763"/>
          </a:xfrm>
          <a:prstGeom prst="rect">
            <a:avLst/>
          </a:prstGeom>
          <a:noFill/>
          <a:ln/>
        </p:spPr>
        <p:txBody>
          <a:bodyPr wrap="none" rtlCol="0" anchor="t"/>
          <a:lstStyle/>
          <a:p>
            <a:pPr algn="l" indent="0" marL="0">
              <a:lnSpc>
                <a:spcPts val="3038"/>
              </a:lnSpc>
              <a:buNone/>
            </a:pPr>
            <a:r>
              <a:rPr lang="en-US" sz="2430" dirty="0">
                <a:solidFill>
                  <a:srgbClr val="DCD7E5"/>
                </a:solidFill>
                <a:latin typeface="Montserrat" pitchFamily="34" charset="0"/>
                <a:ea typeface="Montserrat" pitchFamily="34" charset="-122"/>
                <a:cs typeface="Montserrat" pitchFamily="34" charset="-120"/>
              </a:rPr>
              <a:t>Tarjetas de crédito</a:t>
            </a:r>
            <a:endParaRPr lang="en-US" sz="2430" dirty="0"/>
          </a:p>
        </p:txBody>
      </p:sp>
      <p:sp>
        <p:nvSpPr>
          <p:cNvPr id="7" name="Text 3"/>
          <p:cNvSpPr/>
          <p:nvPr/>
        </p:nvSpPr>
        <p:spPr>
          <a:xfrm>
            <a:off x="864037" y="5051346"/>
            <a:ext cx="6266021" cy="790099"/>
          </a:xfrm>
          <a:prstGeom prst="rect">
            <a:avLst/>
          </a:prstGeom>
          <a:noFill/>
          <a:ln/>
        </p:spPr>
        <p:txBody>
          <a:bodyPr wrap="square" rtlCol="0" anchor="t"/>
          <a:lstStyle/>
          <a:p>
            <a:pPr algn="l" indent="0" marL="0">
              <a:lnSpc>
                <a:spcPts val="3110"/>
              </a:lnSpc>
              <a:buNone/>
            </a:pPr>
            <a:r>
              <a:rPr lang="en-US" sz="1944" dirty="0">
                <a:solidFill>
                  <a:srgbClr val="DCD7E5"/>
                </a:solidFill>
                <a:latin typeface="Heebo" pitchFamily="34" charset="0"/>
                <a:ea typeface="Heebo" pitchFamily="34" charset="-122"/>
                <a:cs typeface="Heebo" pitchFamily="34" charset="-120"/>
              </a:rPr>
              <a:t>Realiza depósitos y retiros de forma rápida y segura con tu tarjeta crédito.</a:t>
            </a:r>
            <a:endParaRPr lang="en-US" sz="1944" dirty="0"/>
          </a:p>
        </p:txBody>
      </p:sp>
      <p:pic>
        <p:nvPicPr>
          <p:cNvPr id="8" name="Image 2" descr="preencoded.png">    </p:cNvPr>
          <p:cNvPicPr>
            <a:picLocks noChangeAspect="1"/>
          </p:cNvPicPr>
          <p:nvPr/>
        </p:nvPicPr>
        <p:blipFill>
          <a:blip r:embed="rId3"/>
          <a:stretch>
            <a:fillRect/>
          </a:stretch>
        </p:blipFill>
        <p:spPr>
          <a:xfrm>
            <a:off x="7500342" y="3653433"/>
            <a:ext cx="617220" cy="617220"/>
          </a:xfrm>
          <a:prstGeom prst="rect">
            <a:avLst/>
          </a:prstGeom>
        </p:spPr>
      </p:pic>
      <p:sp>
        <p:nvSpPr>
          <p:cNvPr id="9" name="Text 4"/>
          <p:cNvSpPr/>
          <p:nvPr/>
        </p:nvSpPr>
        <p:spPr>
          <a:xfrm>
            <a:off x="7500342" y="4517469"/>
            <a:ext cx="3086100" cy="385763"/>
          </a:xfrm>
          <a:prstGeom prst="rect">
            <a:avLst/>
          </a:prstGeom>
          <a:noFill/>
          <a:ln/>
        </p:spPr>
        <p:txBody>
          <a:bodyPr wrap="none" rtlCol="0" anchor="t"/>
          <a:lstStyle/>
          <a:p>
            <a:pPr algn="l" indent="0" marL="0">
              <a:lnSpc>
                <a:spcPts val="3038"/>
              </a:lnSpc>
              <a:buNone/>
            </a:pPr>
            <a:r>
              <a:rPr lang="en-US" sz="2430" dirty="0">
                <a:solidFill>
                  <a:srgbClr val="DCD7E5"/>
                </a:solidFill>
                <a:latin typeface="Montserrat" pitchFamily="34" charset="0"/>
                <a:ea typeface="Montserrat" pitchFamily="34" charset="-122"/>
                <a:cs typeface="Montserrat" pitchFamily="34" charset="-120"/>
              </a:rPr>
              <a:t>Tarjetas de débito</a:t>
            </a:r>
            <a:endParaRPr lang="en-US" sz="2430" dirty="0"/>
          </a:p>
        </p:txBody>
      </p:sp>
      <p:sp>
        <p:nvSpPr>
          <p:cNvPr id="10" name="Text 5"/>
          <p:cNvSpPr/>
          <p:nvPr/>
        </p:nvSpPr>
        <p:spPr>
          <a:xfrm>
            <a:off x="7500342" y="5051346"/>
            <a:ext cx="6266021" cy="790099"/>
          </a:xfrm>
          <a:prstGeom prst="rect">
            <a:avLst/>
          </a:prstGeom>
          <a:noFill/>
          <a:ln/>
        </p:spPr>
        <p:txBody>
          <a:bodyPr wrap="square" rtlCol="0" anchor="t"/>
          <a:lstStyle/>
          <a:p>
            <a:pPr algn="l" indent="0" marL="0">
              <a:lnSpc>
                <a:spcPts val="3110"/>
              </a:lnSpc>
              <a:buNone/>
            </a:pPr>
            <a:r>
              <a:rPr lang="en-US" sz="1944" dirty="0">
                <a:solidFill>
                  <a:srgbClr val="DCD7E5"/>
                </a:solidFill>
                <a:latin typeface="Heebo" pitchFamily="34" charset="0"/>
                <a:ea typeface="Heebo" pitchFamily="34" charset="-122"/>
                <a:cs typeface="Heebo" pitchFamily="34" charset="-120"/>
              </a:rPr>
              <a:t>Realiza depósitos y retiros de forma rápida y segura con tu tarjeta débito.</a:t>
            </a:r>
            <a:endParaRPr lang="en-US" sz="1944" dirty="0"/>
          </a:p>
        </p:txBody>
      </p:sp>
      <p:pic>
        <p:nvPicPr>
          <p:cNvPr id="11" name="Image 3" descr="preencoded.png">
            <a:hlinkClick r:id="rId5" tooltip=""/>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sp>
        <p:nvSpPr>
          <p:cNvPr id="4" name="Text 1"/>
          <p:cNvSpPr/>
          <p:nvPr/>
        </p:nvSpPr>
        <p:spPr>
          <a:xfrm>
            <a:off x="864037" y="2012037"/>
            <a:ext cx="6172200" cy="771525"/>
          </a:xfrm>
          <a:prstGeom prst="rect">
            <a:avLst/>
          </a:prstGeom>
          <a:noFill/>
          <a:ln/>
        </p:spPr>
        <p:txBody>
          <a:bodyPr wrap="none" rtlCol="0" anchor="t"/>
          <a:lstStyle/>
          <a:p>
            <a:pPr indent="0" marL="0">
              <a:lnSpc>
                <a:spcPts val="6075"/>
              </a:lnSpc>
              <a:buNone/>
            </a:pPr>
            <a:r>
              <a:rPr lang="en-US" sz="4860" dirty="0">
                <a:solidFill>
                  <a:srgbClr val="F2F0F4"/>
                </a:solidFill>
                <a:latin typeface="Montserrat" pitchFamily="34" charset="0"/>
                <a:ea typeface="Montserrat" pitchFamily="34" charset="-122"/>
                <a:cs typeface="Montserrat" pitchFamily="34" charset="-120"/>
              </a:rPr>
              <a:t>Ubicación</a:t>
            </a:r>
            <a:endParaRPr lang="en-US" sz="4860" dirty="0"/>
          </a:p>
        </p:txBody>
      </p:sp>
      <p:sp>
        <p:nvSpPr>
          <p:cNvPr id="5" name="Shape 2"/>
          <p:cNvSpPr/>
          <p:nvPr/>
        </p:nvSpPr>
        <p:spPr>
          <a:xfrm>
            <a:off x="864037" y="3277314"/>
            <a:ext cx="12902327" cy="2940129"/>
          </a:xfrm>
          <a:prstGeom prst="roundRect">
            <a:avLst>
              <a:gd name="adj" fmla="val 3779"/>
            </a:avLst>
          </a:prstGeom>
          <a:noFill/>
          <a:ln w="15240">
            <a:solidFill>
              <a:srgbClr val="FFFFFF">
                <a:alpha val="24000"/>
              </a:srgbClr>
            </a:solidFill>
            <a:prstDash val="solid"/>
          </a:ln>
        </p:spPr>
      </p:sp>
      <p:sp>
        <p:nvSpPr>
          <p:cNvPr id="6" name="Shape 3"/>
          <p:cNvSpPr/>
          <p:nvPr/>
        </p:nvSpPr>
        <p:spPr>
          <a:xfrm>
            <a:off x="879277" y="3292554"/>
            <a:ext cx="12871847" cy="1101566"/>
          </a:xfrm>
          <a:prstGeom prst="rect">
            <a:avLst/>
          </a:prstGeom>
          <a:solidFill>
            <a:srgbClr val="FFFFFF">
              <a:alpha val="4000"/>
            </a:srgbClr>
          </a:solidFill>
          <a:ln/>
        </p:spPr>
      </p:sp>
      <p:sp>
        <p:nvSpPr>
          <p:cNvPr id="7" name="Text 4"/>
          <p:cNvSpPr/>
          <p:nvPr/>
        </p:nvSpPr>
        <p:spPr>
          <a:xfrm>
            <a:off x="1126093" y="3448288"/>
            <a:ext cx="5938480" cy="395049"/>
          </a:xfrm>
          <a:prstGeom prst="rect">
            <a:avLst/>
          </a:prstGeom>
          <a:noFill/>
          <a:ln/>
        </p:spPr>
        <p:txBody>
          <a:bodyPr wrap="none" rtlCol="0" anchor="t"/>
          <a:lstStyle/>
          <a:p>
            <a:pPr indent="0" marL="0">
              <a:lnSpc>
                <a:spcPts val="3110"/>
              </a:lnSpc>
              <a:buNone/>
            </a:pPr>
            <a:r>
              <a:rPr lang="en-US" sz="1944" dirty="0">
                <a:solidFill>
                  <a:srgbClr val="DCD7E5"/>
                </a:solidFill>
                <a:latin typeface="Heebo" pitchFamily="34" charset="0"/>
                <a:ea typeface="Heebo" pitchFamily="34" charset="-122"/>
                <a:cs typeface="Heebo" pitchFamily="34" charset="-120"/>
              </a:rPr>
              <a:t>Dirección:</a:t>
            </a:r>
            <a:endParaRPr lang="en-US" sz="1944" dirty="0"/>
          </a:p>
        </p:txBody>
      </p:sp>
      <p:sp>
        <p:nvSpPr>
          <p:cNvPr id="8" name="Text 5"/>
          <p:cNvSpPr/>
          <p:nvPr/>
        </p:nvSpPr>
        <p:spPr>
          <a:xfrm>
            <a:off x="7565827" y="3448288"/>
            <a:ext cx="5938480" cy="790099"/>
          </a:xfrm>
          <a:prstGeom prst="rect">
            <a:avLst/>
          </a:prstGeom>
          <a:noFill/>
          <a:ln/>
        </p:spPr>
        <p:txBody>
          <a:bodyPr wrap="square" rtlCol="0" anchor="t"/>
          <a:lstStyle/>
          <a:p>
            <a:pPr indent="0" marL="0">
              <a:lnSpc>
                <a:spcPts val="3110"/>
              </a:lnSpc>
              <a:buNone/>
            </a:pPr>
            <a:r>
              <a:rPr lang="en-US" sz="1944" dirty="0">
                <a:solidFill>
                  <a:srgbClr val="DCD7E5"/>
                </a:solidFill>
                <a:latin typeface="Heebo" pitchFamily="34" charset="0"/>
                <a:ea typeface="Heebo" pitchFamily="34" charset="-122"/>
                <a:cs typeface="Heebo" pitchFamily="34" charset="-120"/>
              </a:rPr>
              <a:t>Av. Matucana 820, 8530251 Santiago, Quinta Normal, Región Metropolitana</a:t>
            </a:r>
            <a:endParaRPr lang="en-US" sz="1944" dirty="0"/>
          </a:p>
        </p:txBody>
      </p:sp>
      <p:sp>
        <p:nvSpPr>
          <p:cNvPr id="9" name="Shape 6"/>
          <p:cNvSpPr/>
          <p:nvPr/>
        </p:nvSpPr>
        <p:spPr>
          <a:xfrm>
            <a:off x="879277" y="4394121"/>
            <a:ext cx="12871847" cy="1101566"/>
          </a:xfrm>
          <a:prstGeom prst="rect">
            <a:avLst/>
          </a:prstGeom>
          <a:solidFill>
            <a:srgbClr val="000000">
              <a:alpha val="4000"/>
            </a:srgbClr>
          </a:solidFill>
          <a:ln/>
        </p:spPr>
      </p:sp>
      <p:sp>
        <p:nvSpPr>
          <p:cNvPr id="10" name="Text 7"/>
          <p:cNvSpPr/>
          <p:nvPr/>
        </p:nvSpPr>
        <p:spPr>
          <a:xfrm>
            <a:off x="1126093" y="4549854"/>
            <a:ext cx="5938480" cy="395049"/>
          </a:xfrm>
          <a:prstGeom prst="rect">
            <a:avLst/>
          </a:prstGeom>
          <a:noFill/>
          <a:ln/>
        </p:spPr>
        <p:txBody>
          <a:bodyPr wrap="none" rtlCol="0" anchor="t"/>
          <a:lstStyle/>
          <a:p>
            <a:pPr indent="0" marL="0">
              <a:lnSpc>
                <a:spcPts val="3110"/>
              </a:lnSpc>
              <a:buNone/>
            </a:pPr>
            <a:r>
              <a:rPr lang="en-US" sz="1944" dirty="0">
                <a:solidFill>
                  <a:srgbClr val="DCD7E5"/>
                </a:solidFill>
                <a:latin typeface="Heebo" pitchFamily="34" charset="0"/>
                <a:ea typeface="Heebo" pitchFamily="34" charset="-122"/>
                <a:cs typeface="Heebo" pitchFamily="34" charset="-120"/>
              </a:rPr>
              <a:t>Teléfono:</a:t>
            </a:r>
            <a:endParaRPr lang="en-US" sz="1944" dirty="0"/>
          </a:p>
        </p:txBody>
      </p:sp>
      <p:sp>
        <p:nvSpPr>
          <p:cNvPr id="11" name="Text 8"/>
          <p:cNvSpPr/>
          <p:nvPr/>
        </p:nvSpPr>
        <p:spPr>
          <a:xfrm>
            <a:off x="7565827" y="4549854"/>
            <a:ext cx="5938480" cy="790099"/>
          </a:xfrm>
          <a:prstGeom prst="rect">
            <a:avLst/>
          </a:prstGeom>
          <a:noFill/>
          <a:ln/>
        </p:spPr>
        <p:txBody>
          <a:bodyPr wrap="square" rtlCol="0" anchor="t"/>
          <a:lstStyle/>
          <a:p>
            <a:pPr indent="0" marL="0">
              <a:lnSpc>
                <a:spcPts val="3110"/>
              </a:lnSpc>
              <a:buNone/>
            </a:pPr>
            <a:r>
              <a:rPr lang="en-US" sz="1944" dirty="0">
                <a:solidFill>
                  <a:srgbClr val="DCD7E5"/>
                </a:solidFill>
                <a:latin typeface="Heebo" pitchFamily="34" charset="0"/>
                <a:ea typeface="Heebo" pitchFamily="34" charset="-122"/>
                <a:cs typeface="Heebo" pitchFamily="34" charset="-120"/>
              </a:rPr>
              <a:t>+569 59288640</a:t>
            </a:r>
            <a:pPr indent="0" marL="0">
              <a:lnSpc>
                <a:spcPts val="3110"/>
              </a:lnSpc>
              <a:buNone/>
            </a:pPr>
            <a:r>
              <a:rPr lang="en-US" sz="1944" dirty="0">
                <a:solidFill>
                  <a:srgbClr val="DCD7E5"/>
                </a:solidFill>
                <a:latin typeface="Heebo" pitchFamily="34" charset="0"/>
                <a:ea typeface="Heebo" pitchFamily="34" charset="-122"/>
                <a:cs typeface="Heebo" pitchFamily="34" charset="-120"/>
              </a:rPr>
              <a:t>
</a:t>
            </a:r>
            <a:pPr indent="0" marL="0">
              <a:lnSpc>
                <a:spcPts val="3110"/>
              </a:lnSpc>
              <a:buNone/>
            </a:pPr>
            <a:r>
              <a:rPr lang="en-US" sz="1944" dirty="0">
                <a:solidFill>
                  <a:srgbClr val="DCD7E5"/>
                </a:solidFill>
                <a:latin typeface="Heebo" pitchFamily="34" charset="0"/>
                <a:ea typeface="Heebo" pitchFamily="34" charset="-122"/>
                <a:cs typeface="Heebo" pitchFamily="34" charset="-120"/>
              </a:rPr>
              <a:t>+569 61522811</a:t>
            </a:r>
            <a:endParaRPr lang="en-US" sz="1944" dirty="0"/>
          </a:p>
        </p:txBody>
      </p:sp>
      <p:sp>
        <p:nvSpPr>
          <p:cNvPr id="12" name="Shape 9"/>
          <p:cNvSpPr/>
          <p:nvPr/>
        </p:nvSpPr>
        <p:spPr>
          <a:xfrm>
            <a:off x="879277" y="5495687"/>
            <a:ext cx="12871847" cy="706517"/>
          </a:xfrm>
          <a:prstGeom prst="rect">
            <a:avLst/>
          </a:prstGeom>
          <a:solidFill>
            <a:srgbClr val="FFFFFF">
              <a:alpha val="4000"/>
            </a:srgbClr>
          </a:solidFill>
          <a:ln/>
        </p:spPr>
      </p:sp>
      <p:sp>
        <p:nvSpPr>
          <p:cNvPr id="13" name="Text 10"/>
          <p:cNvSpPr/>
          <p:nvPr/>
        </p:nvSpPr>
        <p:spPr>
          <a:xfrm>
            <a:off x="1126093" y="5651421"/>
            <a:ext cx="5938480" cy="395049"/>
          </a:xfrm>
          <a:prstGeom prst="rect">
            <a:avLst/>
          </a:prstGeom>
          <a:noFill/>
          <a:ln/>
        </p:spPr>
        <p:txBody>
          <a:bodyPr wrap="none" rtlCol="0" anchor="t"/>
          <a:lstStyle/>
          <a:p>
            <a:pPr indent="0" marL="0">
              <a:lnSpc>
                <a:spcPts val="3110"/>
              </a:lnSpc>
              <a:buNone/>
            </a:pPr>
            <a:r>
              <a:rPr lang="en-US" sz="1944" dirty="0">
                <a:solidFill>
                  <a:srgbClr val="DCD7E5"/>
                </a:solidFill>
                <a:latin typeface="Heebo" pitchFamily="34" charset="0"/>
                <a:ea typeface="Heebo" pitchFamily="34" charset="-122"/>
                <a:cs typeface="Heebo" pitchFamily="34" charset="-120"/>
              </a:rPr>
              <a:t>Correo electrónico:</a:t>
            </a:r>
            <a:endParaRPr lang="en-US" sz="1944" dirty="0"/>
          </a:p>
        </p:txBody>
      </p:sp>
      <p:sp>
        <p:nvSpPr>
          <p:cNvPr id="14" name="Text 11"/>
          <p:cNvSpPr/>
          <p:nvPr/>
        </p:nvSpPr>
        <p:spPr>
          <a:xfrm>
            <a:off x="7565827" y="5651421"/>
            <a:ext cx="5938480" cy="395049"/>
          </a:xfrm>
          <a:prstGeom prst="rect">
            <a:avLst/>
          </a:prstGeom>
          <a:noFill/>
          <a:ln/>
        </p:spPr>
        <p:txBody>
          <a:bodyPr wrap="none" rtlCol="0" anchor="t"/>
          <a:lstStyle/>
          <a:p>
            <a:pPr indent="0" marL="0">
              <a:lnSpc>
                <a:spcPts val="3110"/>
              </a:lnSpc>
              <a:buNone/>
            </a:pPr>
            <a:r>
              <a:rPr lang="en-US" sz="1944" dirty="0">
                <a:solidFill>
                  <a:srgbClr val="DCD7E5"/>
                </a:solidFill>
                <a:latin typeface="Heebo" pitchFamily="34" charset="0"/>
                <a:ea typeface="Heebo" pitchFamily="34" charset="-122"/>
                <a:cs typeface="Heebo" pitchFamily="34" charset="-120"/>
              </a:rPr>
              <a:t>info@casinotorneodecell.com</a:t>
            </a:r>
            <a:endParaRPr lang="en-US" sz="1944" dirty="0"/>
          </a:p>
        </p:txBody>
      </p:sp>
      <p:pic>
        <p:nvPicPr>
          <p:cNvPr id="15"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sp>
        <p:nvSpPr>
          <p:cNvPr id="4" name="Text 1"/>
          <p:cNvSpPr/>
          <p:nvPr/>
        </p:nvSpPr>
        <p:spPr>
          <a:xfrm>
            <a:off x="864037" y="971431"/>
            <a:ext cx="6172200" cy="771525"/>
          </a:xfrm>
          <a:prstGeom prst="rect">
            <a:avLst/>
          </a:prstGeom>
          <a:noFill/>
          <a:ln/>
        </p:spPr>
        <p:txBody>
          <a:bodyPr wrap="none" rtlCol="0" anchor="t"/>
          <a:lstStyle/>
          <a:p>
            <a:pPr indent="0" marL="0">
              <a:lnSpc>
                <a:spcPts val="6075"/>
              </a:lnSpc>
              <a:buNone/>
            </a:pPr>
            <a:r>
              <a:rPr lang="en-US" sz="4860" dirty="0">
                <a:solidFill>
                  <a:srgbClr val="F2F0F4"/>
                </a:solidFill>
                <a:latin typeface="Montserrat" pitchFamily="34" charset="0"/>
                <a:ea typeface="Montserrat" pitchFamily="34" charset="-122"/>
                <a:cs typeface="Montserrat" pitchFamily="34" charset="-120"/>
              </a:rPr>
              <a:t>Carta Gantt</a:t>
            </a:r>
            <a:endParaRPr lang="en-US" sz="4860" dirty="0"/>
          </a:p>
        </p:txBody>
      </p:sp>
      <p:pic>
        <p:nvPicPr>
          <p:cNvPr id="5" name="Image 1" descr="preencoded.png">    </p:cNvPr>
          <p:cNvPicPr>
            <a:picLocks noChangeAspect="1"/>
          </p:cNvPicPr>
          <p:nvPr/>
        </p:nvPicPr>
        <p:blipFill>
          <a:blip r:embed="rId2"/>
          <a:stretch>
            <a:fillRect/>
          </a:stretch>
        </p:blipFill>
        <p:spPr>
          <a:xfrm>
            <a:off x="864037" y="2236708"/>
            <a:ext cx="11548824" cy="4348758"/>
          </a:xfrm>
          <a:prstGeom prst="rect">
            <a:avLst/>
          </a:prstGeom>
        </p:spPr>
      </p:pic>
      <p:sp>
        <p:nvSpPr>
          <p:cNvPr id="6" name="Text 2"/>
          <p:cNvSpPr/>
          <p:nvPr/>
        </p:nvSpPr>
        <p:spPr>
          <a:xfrm>
            <a:off x="864037" y="6863120"/>
            <a:ext cx="12902327" cy="395049"/>
          </a:xfrm>
          <a:prstGeom prst="rect">
            <a:avLst/>
          </a:prstGeom>
          <a:noFill/>
          <a:ln/>
        </p:spPr>
        <p:txBody>
          <a:bodyPr wrap="none" rtlCol="0" anchor="t"/>
          <a:lstStyle/>
          <a:p>
            <a:pPr indent="0" marL="0">
              <a:lnSpc>
                <a:spcPts val="3110"/>
              </a:lnSpc>
              <a:buNone/>
            </a:pPr>
            <a:endParaRPr lang="en-US" sz="1944" dirty="0"/>
          </a:p>
        </p:txBody>
      </p:sp>
      <p:pic>
        <p:nvPicPr>
          <p:cNvPr id="7"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30314"/>
          </a:xfrm>
          <a:prstGeom prst="rect">
            <a:avLst/>
          </a:prstGeom>
          <a:solidFill>
            <a:srgbClr val="0D0A2C">
              <a:alpha val="75000"/>
            </a:srgbClr>
          </a:solidFill>
          <a:ln/>
        </p:spPr>
      </p:sp>
      <p:sp>
        <p:nvSpPr>
          <p:cNvPr id="4" name="Text 1"/>
          <p:cNvSpPr/>
          <p:nvPr/>
        </p:nvSpPr>
        <p:spPr>
          <a:xfrm>
            <a:off x="2079665" y="527090"/>
            <a:ext cx="5328642" cy="599003"/>
          </a:xfrm>
          <a:prstGeom prst="rect">
            <a:avLst/>
          </a:prstGeom>
          <a:noFill/>
          <a:ln/>
        </p:spPr>
        <p:txBody>
          <a:bodyPr wrap="none" rtlCol="0" anchor="t"/>
          <a:lstStyle/>
          <a:p>
            <a:pPr indent="0" marL="0">
              <a:lnSpc>
                <a:spcPts val="4717"/>
              </a:lnSpc>
              <a:buNone/>
            </a:pPr>
            <a:r>
              <a:rPr lang="en-US" sz="3773" dirty="0">
                <a:solidFill>
                  <a:srgbClr val="F2F0F4"/>
                </a:solidFill>
                <a:latin typeface="Montserrat" pitchFamily="34" charset="0"/>
                <a:ea typeface="Montserrat" pitchFamily="34" charset="-122"/>
                <a:cs typeface="Montserrat" pitchFamily="34" charset="-120"/>
              </a:rPr>
              <a:t>Nuestra base de datos</a:t>
            </a:r>
            <a:endParaRPr lang="en-US" sz="3773" dirty="0"/>
          </a:p>
        </p:txBody>
      </p:sp>
      <p:pic>
        <p:nvPicPr>
          <p:cNvPr id="5" name="Image 1" descr="preencoded.png">    </p:cNvPr>
          <p:cNvPicPr>
            <a:picLocks noChangeAspect="1"/>
          </p:cNvPicPr>
          <p:nvPr/>
        </p:nvPicPr>
        <p:blipFill>
          <a:blip r:embed="rId2"/>
          <a:stretch>
            <a:fillRect/>
          </a:stretch>
        </p:blipFill>
        <p:spPr>
          <a:xfrm>
            <a:off x="2079665" y="1509355"/>
            <a:ext cx="8625959" cy="6193869"/>
          </a:xfrm>
          <a:prstGeom prst="rect">
            <a:avLst/>
          </a:prstGeom>
        </p:spPr>
      </p:pic>
      <p:pic>
        <p:nvPicPr>
          <p:cNvPr id="6"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sp>
        <p:nvSpPr>
          <p:cNvPr id="4" name="Text 1"/>
          <p:cNvSpPr/>
          <p:nvPr/>
        </p:nvSpPr>
        <p:spPr>
          <a:xfrm>
            <a:off x="864037" y="1122759"/>
            <a:ext cx="6957417" cy="771525"/>
          </a:xfrm>
          <a:prstGeom prst="rect">
            <a:avLst/>
          </a:prstGeom>
          <a:noFill/>
          <a:ln/>
        </p:spPr>
        <p:txBody>
          <a:bodyPr wrap="none" rtlCol="0" anchor="t"/>
          <a:lstStyle/>
          <a:p>
            <a:pPr indent="0" marL="0">
              <a:lnSpc>
                <a:spcPts val="6075"/>
              </a:lnSpc>
              <a:buNone/>
            </a:pPr>
            <a:r>
              <a:rPr lang="en-US" sz="4860" dirty="0">
                <a:solidFill>
                  <a:srgbClr val="F2F0F4"/>
                </a:solidFill>
                <a:latin typeface="Montserrat" pitchFamily="34" charset="0"/>
                <a:ea typeface="Montserrat" pitchFamily="34" charset="-122"/>
                <a:cs typeface="Montserrat" pitchFamily="34" charset="-120"/>
              </a:rPr>
              <a:t>Matriz de seguimiento</a:t>
            </a:r>
            <a:endParaRPr lang="en-US" sz="4860" dirty="0"/>
          </a:p>
        </p:txBody>
      </p:sp>
      <p:pic>
        <p:nvPicPr>
          <p:cNvPr id="5" name="Image 1" descr="preencoded.png">    </p:cNvPr>
          <p:cNvPicPr>
            <a:picLocks noChangeAspect="1"/>
          </p:cNvPicPr>
          <p:nvPr/>
        </p:nvPicPr>
        <p:blipFill>
          <a:blip r:embed="rId2"/>
          <a:stretch>
            <a:fillRect/>
          </a:stretch>
        </p:blipFill>
        <p:spPr>
          <a:xfrm>
            <a:off x="864037" y="2388037"/>
            <a:ext cx="10300692" cy="4046101"/>
          </a:xfrm>
          <a:prstGeom prst="rect">
            <a:avLst/>
          </a:prstGeom>
        </p:spPr>
      </p:pic>
      <p:sp>
        <p:nvSpPr>
          <p:cNvPr id="6" name="Text 2"/>
          <p:cNvSpPr/>
          <p:nvPr/>
        </p:nvSpPr>
        <p:spPr>
          <a:xfrm>
            <a:off x="864037" y="6711791"/>
            <a:ext cx="12902327" cy="395049"/>
          </a:xfrm>
          <a:prstGeom prst="rect">
            <a:avLst/>
          </a:prstGeom>
          <a:noFill/>
          <a:ln/>
        </p:spPr>
        <p:txBody>
          <a:bodyPr wrap="none" rtlCol="0" anchor="t"/>
          <a:lstStyle/>
          <a:p>
            <a:pPr indent="0" marL="0">
              <a:lnSpc>
                <a:spcPts val="3110"/>
              </a:lnSpc>
              <a:buNone/>
            </a:pPr>
            <a:endParaRPr lang="en-US" sz="1944" dirty="0"/>
          </a:p>
        </p:txBody>
      </p:sp>
      <p:pic>
        <p:nvPicPr>
          <p:cNvPr id="7"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11</Slides>
  <Notes>11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11</vt:i4>
      </vt:variant>
    </vt:vector>
  </HeadingPairs>
  <TitlesOfParts>
    <vt:vector size="14"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2024-06-24T15:36:44Z</dcterms:created>
  <dcterms:modified xsi:type="dcterms:W3CDTF">2024-06-24T15:36:44Z</dcterms:modified>
</cp:coreProperties>
</file>